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ls" ContentType="application/vnd.ms-exce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37"/>
  </p:notesMasterIdLst>
  <p:handoutMasterIdLst>
    <p:handoutMasterId r:id="rId38"/>
  </p:handoutMasterIdLst>
  <p:sldIdLst>
    <p:sldId id="312" r:id="rId2"/>
    <p:sldId id="290" r:id="rId3"/>
    <p:sldId id="291" r:id="rId4"/>
    <p:sldId id="309" r:id="rId5"/>
    <p:sldId id="314" r:id="rId6"/>
    <p:sldId id="297" r:id="rId7"/>
    <p:sldId id="298" r:id="rId8"/>
    <p:sldId id="299" r:id="rId9"/>
    <p:sldId id="315" r:id="rId10"/>
    <p:sldId id="316" r:id="rId11"/>
    <p:sldId id="317" r:id="rId12"/>
    <p:sldId id="300" r:id="rId13"/>
    <p:sldId id="301" r:id="rId14"/>
    <p:sldId id="302" r:id="rId15"/>
    <p:sldId id="303" r:id="rId16"/>
    <p:sldId id="304" r:id="rId17"/>
    <p:sldId id="305" r:id="rId18"/>
    <p:sldId id="260" r:id="rId19"/>
    <p:sldId id="306" r:id="rId20"/>
    <p:sldId id="307" r:id="rId21"/>
    <p:sldId id="308" r:id="rId22"/>
    <p:sldId id="262" r:id="rId23"/>
    <p:sldId id="263" r:id="rId24"/>
    <p:sldId id="288" r:id="rId25"/>
    <p:sldId id="289" r:id="rId26"/>
    <p:sldId id="264" r:id="rId27"/>
    <p:sldId id="265" r:id="rId28"/>
    <p:sldId id="292" r:id="rId29"/>
    <p:sldId id="284" r:id="rId30"/>
    <p:sldId id="293" r:id="rId31"/>
    <p:sldId id="294" r:id="rId32"/>
    <p:sldId id="295" r:id="rId33"/>
    <p:sldId id="296" r:id="rId34"/>
    <p:sldId id="281" r:id="rId35"/>
    <p:sldId id="282" r:id="rId36"/>
  </p:sldIdLst>
  <p:sldSz cx="9144000" cy="6858000" type="screen4x3"/>
  <p:notesSz cx="7302500" cy="95885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7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defTabSz="9652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7025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7488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defTabSz="9652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pPr>
              <a:defRPr/>
            </a:pPr>
            <a:fld id="{0D36645E-BBCF-4732-89FA-823FD4D198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515" tIns="48257" rIns="96515" bIns="48257" numCol="1" anchor="ctr" anchorCtr="0" compatLnSpc="1">
            <a:prstTxWarp prst="textNoShape">
              <a:avLst/>
            </a:prstTxWarp>
            <a:flatTx/>
          </a:bodyPr>
          <a:lstStyle>
            <a:lvl1pPr defTabSz="9652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515" tIns="48257" rIns="96515" bIns="48257" numCol="1" anchor="ctr" anchorCtr="0" compatLnSpc="1">
            <a:prstTxWarp prst="textNoShape">
              <a:avLst/>
            </a:prstTxWarp>
            <a:flatTx/>
          </a:bodyPr>
          <a:lstStyle>
            <a:lvl1pPr algn="r" defTabSz="9652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4125" y="719138"/>
            <a:ext cx="4794250" cy="3595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138" y="4554538"/>
            <a:ext cx="5356225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515" tIns="48257" rIns="96515" bIns="48257" numCol="1" anchor="ctr" anchorCtr="0" compatLnSpc="1">
            <a:prstTxWarp prst="textNoShape">
              <a:avLst/>
            </a:prstTxWarp>
            <a:flatTx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515" tIns="48257" rIns="96515" bIns="48257" numCol="1" anchor="b" anchorCtr="0" compatLnSpc="1">
            <a:prstTxWarp prst="textNoShape">
              <a:avLst/>
            </a:prstTxWarp>
            <a:flatTx/>
          </a:bodyPr>
          <a:lstStyle>
            <a:lvl1pPr defTabSz="9652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515" tIns="48257" rIns="96515" bIns="48257" numCol="1" anchor="b" anchorCtr="0" compatLnSpc="1">
            <a:prstTxWarp prst="textNoShape">
              <a:avLst/>
            </a:prstTxWarp>
            <a:flatTx/>
          </a:bodyPr>
          <a:lstStyle>
            <a:lvl1pPr algn="r" defTabSz="965200">
              <a:defRPr sz="1300"/>
            </a:lvl1pPr>
          </a:lstStyle>
          <a:p>
            <a:pPr>
              <a:defRPr/>
            </a:pPr>
            <a:fld id="{A329A303-F039-4FB1-ABE2-C3861223A7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838200" cy="6858000"/>
          </a:xfrm>
          <a:prstGeom prst="rect">
            <a:avLst/>
          </a:prstGeom>
          <a:gradFill rotWithShape="0">
            <a:gsLst>
              <a:gs pos="0">
                <a:srgbClr val="4545E1"/>
              </a:gs>
              <a:gs pos="100000">
                <a:srgbClr val="4545E1">
                  <a:gamma/>
                  <a:tint val="32157"/>
                  <a:invGamma/>
                </a:srgbClr>
              </a:gs>
            </a:gsLst>
            <a:path path="rect">
              <a:fillToRect t="100000" r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0" y="0"/>
            <a:ext cx="2155825" cy="1981200"/>
            <a:chOff x="0" y="144"/>
            <a:chExt cx="1358" cy="1248"/>
          </a:xfrm>
        </p:grpSpPr>
        <p:sp>
          <p:nvSpPr>
            <p:cNvPr id="6" name="AutoShape 6"/>
            <p:cNvSpPr>
              <a:spLocks noChangeArrowheads="1"/>
            </p:cNvSpPr>
            <p:nvPr/>
          </p:nvSpPr>
          <p:spPr bwMode="auto">
            <a:xfrm>
              <a:off x="144" y="288"/>
              <a:ext cx="912" cy="816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1E1EBE">
                    <a:gamma/>
                    <a:tint val="37255"/>
                    <a:invGamma/>
                  </a:srgbClr>
                </a:gs>
                <a:gs pos="100000">
                  <a:srgbClr val="1E1EBE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20099999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1E1EBE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288" y="144"/>
              <a:ext cx="63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b="1">
                  <a:latin typeface="Comic Sans MS" pitchFamily="66" charset="0"/>
                </a:rPr>
                <a:t>resources</a:t>
              </a:r>
              <a:endParaRPr lang="en-US" b="1"/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0" y="1200"/>
              <a:ext cx="79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b="1">
                  <a:latin typeface="Comic Sans MS" pitchFamily="66" charset="0"/>
                </a:rPr>
                <a:t>Performance</a:t>
              </a:r>
              <a:endParaRPr lang="en-US" b="1"/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1008" y="1056"/>
              <a:ext cx="35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b="1">
                  <a:latin typeface="Comic Sans MS" pitchFamily="66" charset="0"/>
                </a:rPr>
                <a:t>time</a:t>
              </a:r>
              <a:endParaRPr lang="en-US" b="1"/>
            </a:p>
          </p:txBody>
        </p:sp>
      </p:grp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1905000" y="1752600"/>
            <a:ext cx="6477000" cy="0"/>
          </a:xfrm>
          <a:prstGeom prst="line">
            <a:avLst/>
          </a:prstGeom>
          <a:noFill/>
          <a:ln w="38100">
            <a:solidFill>
              <a:srgbClr val="1E1EBE"/>
            </a:solidFill>
            <a:prstDash val="lgDash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1" name="Picture 11" descr="p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5086350"/>
            <a:ext cx="19050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8382000" y="1752600"/>
            <a:ext cx="0" cy="3276600"/>
          </a:xfrm>
          <a:prstGeom prst="line">
            <a:avLst/>
          </a:prstGeom>
          <a:noFill/>
          <a:ln w="38100">
            <a:solidFill>
              <a:srgbClr val="1E1EBE"/>
            </a:solidFill>
            <a:prstDash val="lgDash"/>
            <a:round/>
            <a:headEnd/>
            <a:tailEnd type="diamond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90600" y="2286000"/>
            <a:ext cx="7239000" cy="1143000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429000" y="4191000"/>
            <a:ext cx="4876800" cy="1066800"/>
          </a:xfrm>
        </p:spPr>
        <p:txBody>
          <a:bodyPr/>
          <a:lstStyle>
            <a:lvl1pPr marL="0" indent="0" algn="r">
              <a:buFontTx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32E0B39E-925C-4515-9A30-2FDEA0B6F6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609600"/>
            <a:ext cx="203835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609600"/>
            <a:ext cx="596265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0AFBC671-A617-4C8B-B019-1F63A200D1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D4932BE0-9BEC-4511-819F-423864871A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52E5A566-0DA1-4927-A4C6-C4A1B75E8A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981200"/>
            <a:ext cx="40005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981200"/>
            <a:ext cx="40005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9DF9D602-CD9F-4299-BC84-4AA9F35BEA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B3988E94-DB88-48B1-ABF8-72DEC9E26B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4CFA9E09-3D09-4989-A83E-98243924D8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EA6478BC-9648-4BE4-8D09-EC8036A9CE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15A23470-AB77-4661-B3CF-DA12EE6176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4F7D65A0-B396-4086-B137-1AC2313588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838200" cy="6858000"/>
          </a:xfrm>
          <a:prstGeom prst="rect">
            <a:avLst/>
          </a:prstGeom>
          <a:gradFill rotWithShape="0">
            <a:gsLst>
              <a:gs pos="0">
                <a:srgbClr val="4545E1"/>
              </a:gs>
              <a:gs pos="100000">
                <a:srgbClr val="4545E1">
                  <a:gamma/>
                  <a:tint val="32157"/>
                  <a:invGamma/>
                </a:srgbClr>
              </a:gs>
            </a:gsLst>
            <a:path path="rect">
              <a:fillToRect t="100000" r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905000" y="609600"/>
            <a:ext cx="6781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981200"/>
            <a:ext cx="8153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90600" y="6248400"/>
            <a:ext cx="586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CBD5CE8D-E467-47E1-A1A8-DABC3F506D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2" name="AutoShape 6"/>
          <p:cNvSpPr>
            <a:spLocks noChangeArrowheads="1"/>
          </p:cNvSpPr>
          <p:nvPr/>
        </p:nvSpPr>
        <p:spPr bwMode="auto">
          <a:xfrm>
            <a:off x="228600" y="228600"/>
            <a:ext cx="1447800" cy="1295400"/>
          </a:xfrm>
          <a:prstGeom prst="triangle">
            <a:avLst>
              <a:gd name="adj" fmla="val 50000"/>
            </a:avLst>
          </a:prstGeom>
          <a:gradFill rotWithShape="0">
            <a:gsLst>
              <a:gs pos="0">
                <a:srgbClr val="1E1EBE">
                  <a:gamma/>
                  <a:tint val="37255"/>
                  <a:invGamma/>
                </a:srgbClr>
              </a:gs>
              <a:gs pos="100000">
                <a:srgbClr val="1E1EBE"/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20099999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1E1EBE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en-US"/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457200" y="0"/>
            <a:ext cx="10080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>
                <a:latin typeface="Comic Sans MS" pitchFamily="66" charset="0"/>
              </a:rPr>
              <a:t>resources</a:t>
            </a:r>
            <a:endParaRPr lang="en-US" b="1"/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0" y="1676400"/>
            <a:ext cx="12573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>
                <a:latin typeface="Comic Sans MS" pitchFamily="66" charset="0"/>
              </a:rPr>
              <a:t>Performance</a:t>
            </a:r>
            <a:endParaRPr lang="en-US" b="1"/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1600200" y="1447800"/>
            <a:ext cx="555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>
                <a:latin typeface="Comic Sans MS" pitchFamily="66" charset="0"/>
              </a:rPr>
              <a:t>time</a:t>
            </a:r>
            <a:endParaRPr lang="en-US" b="1"/>
          </a:p>
        </p:txBody>
      </p:sp>
      <p:sp>
        <p:nvSpPr>
          <p:cNvPr id="4106" name="Line 10"/>
          <p:cNvSpPr>
            <a:spLocks noChangeShapeType="1"/>
          </p:cNvSpPr>
          <p:nvPr/>
        </p:nvSpPr>
        <p:spPr bwMode="auto">
          <a:xfrm>
            <a:off x="1905000" y="1752600"/>
            <a:ext cx="6705600" cy="0"/>
          </a:xfrm>
          <a:prstGeom prst="line">
            <a:avLst/>
          </a:prstGeom>
          <a:noFill/>
          <a:ln w="38100">
            <a:solidFill>
              <a:srgbClr val="1E1EBE"/>
            </a:solidFill>
            <a:prstDash val="lgDash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1275" name="Picture 11" descr="pm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239000" y="5086350"/>
            <a:ext cx="19050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8" name="Line 12"/>
          <p:cNvSpPr>
            <a:spLocks noChangeShapeType="1"/>
          </p:cNvSpPr>
          <p:nvPr/>
        </p:nvSpPr>
        <p:spPr bwMode="auto">
          <a:xfrm>
            <a:off x="8686800" y="1752600"/>
            <a:ext cx="0" cy="3276600"/>
          </a:xfrm>
          <a:prstGeom prst="line">
            <a:avLst/>
          </a:prstGeom>
          <a:noFill/>
          <a:ln w="38100">
            <a:solidFill>
              <a:srgbClr val="1E1EBE"/>
            </a:solidFill>
            <a:prstDash val="lgDash"/>
            <a:round/>
            <a:headEnd/>
            <a:tailEnd type="diamond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omic Sans MS" pitchFamily="66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omic Sans MS" pitchFamily="66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omic Sans MS" pitchFamily="66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omic Sans MS" pitchFamily="66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omic Sans MS" pitchFamily="66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omic Sans MS" pitchFamily="66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omic Sans MS" pitchFamily="66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1E1EBE"/>
        </a:buClr>
        <a:buChar char="•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1E1EBE"/>
        </a:buClr>
        <a:buChar char="–"/>
        <a:defRPr sz="2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1E1EBE"/>
        </a:buClr>
        <a:buChar char="•"/>
        <a:defRPr sz="2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1E1EBE"/>
        </a:buClr>
        <a:buChar char="–"/>
        <a:defRPr sz="2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1E1EBE"/>
        </a:buClr>
        <a:buChar char="»"/>
        <a:defRPr sz="26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1E1EBE"/>
        </a:buClr>
        <a:buChar char="»"/>
        <a:defRPr sz="2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1E1EBE"/>
        </a:buClr>
        <a:buChar char="»"/>
        <a:defRPr sz="2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1E1EBE"/>
        </a:buClr>
        <a:buChar char="»"/>
        <a:defRPr sz="2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1E1EBE"/>
        </a:buClr>
        <a:buChar char="»"/>
        <a:defRPr sz="2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Excel_Worksheet1.xls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Excel_Worksheet2.xls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Excel_Worksheet3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E068A47B-C342-4D0C-A3AB-74DFBD9B166C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 Against the SDLC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838200" y="2133600"/>
          <a:ext cx="7648575" cy="2466975"/>
        </p:xfrm>
        <a:graphic>
          <a:graphicData uri="http://schemas.openxmlformats.org/presentationml/2006/ole">
            <p:oleObj spid="_x0000_s3074" name="Worksheet" r:id="rId3" imgW="8591550" imgH="2771775" progId="Excel.Sheet.8">
              <p:embed/>
            </p:oleObj>
          </a:graphicData>
        </a:graphic>
      </p:graphicFrame>
      <p:sp>
        <p:nvSpPr>
          <p:cNvPr id="3077" name="Line 5"/>
          <p:cNvSpPr>
            <a:spLocks noChangeShapeType="1"/>
          </p:cNvSpPr>
          <p:nvPr/>
        </p:nvSpPr>
        <p:spPr bwMode="auto">
          <a:xfrm>
            <a:off x="838200" y="4876800"/>
            <a:ext cx="7543800" cy="0"/>
          </a:xfrm>
          <a:prstGeom prst="line">
            <a:avLst/>
          </a:prstGeom>
          <a:noFill/>
          <a:ln w="28575">
            <a:solidFill>
              <a:srgbClr val="002BB6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3505200" y="4724400"/>
            <a:ext cx="20828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1800"/>
              <a:t>Project Management</a:t>
            </a:r>
            <a:endParaRPr lang="en-US"/>
          </a:p>
        </p:txBody>
      </p:sp>
      <p:sp>
        <p:nvSpPr>
          <p:cNvPr id="3079" name="Line 10"/>
          <p:cNvSpPr>
            <a:spLocks noChangeShapeType="1"/>
          </p:cNvSpPr>
          <p:nvPr/>
        </p:nvSpPr>
        <p:spPr bwMode="auto">
          <a:xfrm>
            <a:off x="838200" y="5200650"/>
            <a:ext cx="7543800" cy="0"/>
          </a:xfrm>
          <a:prstGeom prst="line">
            <a:avLst/>
          </a:prstGeom>
          <a:noFill/>
          <a:ln w="28575">
            <a:solidFill>
              <a:srgbClr val="002BB6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0" name="Text Box 11"/>
          <p:cNvSpPr txBox="1">
            <a:spLocks noChangeArrowheads="1"/>
          </p:cNvSpPr>
          <p:nvPr/>
        </p:nvSpPr>
        <p:spPr bwMode="auto">
          <a:xfrm>
            <a:off x="4060825" y="5048250"/>
            <a:ext cx="9715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1800"/>
              <a:t>Reviews</a:t>
            </a:r>
            <a:endParaRPr lang="en-US"/>
          </a:p>
        </p:txBody>
      </p:sp>
      <p:sp>
        <p:nvSpPr>
          <p:cNvPr id="3081" name="Line 13"/>
          <p:cNvSpPr>
            <a:spLocks noChangeShapeType="1"/>
          </p:cNvSpPr>
          <p:nvPr/>
        </p:nvSpPr>
        <p:spPr bwMode="auto">
          <a:xfrm>
            <a:off x="838200" y="5524500"/>
            <a:ext cx="7543800" cy="0"/>
          </a:xfrm>
          <a:prstGeom prst="line">
            <a:avLst/>
          </a:prstGeom>
          <a:noFill/>
          <a:ln w="28575">
            <a:solidFill>
              <a:srgbClr val="002BB6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2" name="Text Box 14"/>
          <p:cNvSpPr txBox="1">
            <a:spLocks noChangeArrowheads="1"/>
          </p:cNvSpPr>
          <p:nvPr/>
        </p:nvSpPr>
        <p:spPr bwMode="auto">
          <a:xfrm>
            <a:off x="3790950" y="5372100"/>
            <a:ext cx="15113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1800"/>
              <a:t>Status Reports</a:t>
            </a:r>
            <a:endParaRPr lang="en-US"/>
          </a:p>
        </p:txBody>
      </p:sp>
      <p:sp>
        <p:nvSpPr>
          <p:cNvPr id="3083" name="Line 16"/>
          <p:cNvSpPr>
            <a:spLocks noChangeShapeType="1"/>
          </p:cNvSpPr>
          <p:nvPr/>
        </p:nvSpPr>
        <p:spPr bwMode="auto">
          <a:xfrm>
            <a:off x="838200" y="5848350"/>
            <a:ext cx="5181600" cy="0"/>
          </a:xfrm>
          <a:prstGeom prst="line">
            <a:avLst/>
          </a:prstGeom>
          <a:noFill/>
          <a:ln w="28575">
            <a:solidFill>
              <a:srgbClr val="002BB6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4" name="Text Box 17"/>
          <p:cNvSpPr txBox="1">
            <a:spLocks noChangeArrowheads="1"/>
          </p:cNvSpPr>
          <p:nvPr/>
        </p:nvSpPr>
        <p:spPr bwMode="auto">
          <a:xfrm>
            <a:off x="2589213" y="5695950"/>
            <a:ext cx="15938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1800"/>
              <a:t>Documentation</a:t>
            </a:r>
            <a:endParaRPr lang="en-US"/>
          </a:p>
        </p:txBody>
      </p:sp>
      <p:sp>
        <p:nvSpPr>
          <p:cNvPr id="3085" name="Line 19"/>
          <p:cNvSpPr>
            <a:spLocks noChangeShapeType="1"/>
          </p:cNvSpPr>
          <p:nvPr/>
        </p:nvSpPr>
        <p:spPr bwMode="auto">
          <a:xfrm>
            <a:off x="6096000" y="6172200"/>
            <a:ext cx="2286000" cy="0"/>
          </a:xfrm>
          <a:prstGeom prst="line">
            <a:avLst/>
          </a:prstGeom>
          <a:noFill/>
          <a:ln w="28575">
            <a:solidFill>
              <a:srgbClr val="002BB6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6" name="Text Box 20"/>
          <p:cNvSpPr txBox="1">
            <a:spLocks noChangeArrowheads="1"/>
          </p:cNvSpPr>
          <p:nvPr/>
        </p:nvSpPr>
        <p:spPr bwMode="auto">
          <a:xfrm>
            <a:off x="6489700" y="6019800"/>
            <a:ext cx="14605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1800"/>
              <a:t>User Training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9F0E15D3-629C-46D3-8227-D1660202AB53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 against the relative effort 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838200" y="2093913"/>
          <a:ext cx="7620000" cy="3240087"/>
        </p:xfrm>
        <a:graphic>
          <a:graphicData uri="http://schemas.openxmlformats.org/presentationml/2006/ole">
            <p:oleObj spid="_x0000_s4098" name="Worksheet" r:id="rId3" imgW="8561880" imgH="3615840" progId="Excel.Sheet.8">
              <p:embed/>
            </p:oleObj>
          </a:graphicData>
        </a:graphic>
      </p:graphicFrame>
      <p:sp>
        <p:nvSpPr>
          <p:cNvPr id="4101" name="Freeform 7"/>
          <p:cNvSpPr>
            <a:spLocks/>
          </p:cNvSpPr>
          <p:nvPr/>
        </p:nvSpPr>
        <p:spPr bwMode="auto">
          <a:xfrm>
            <a:off x="1441450" y="3005138"/>
            <a:ext cx="7061200" cy="1414462"/>
          </a:xfrm>
          <a:custGeom>
            <a:avLst/>
            <a:gdLst>
              <a:gd name="T0" fmla="*/ 0 w 4448"/>
              <a:gd name="T1" fmla="*/ 187325 h 891"/>
              <a:gd name="T2" fmla="*/ 1660525 w 4448"/>
              <a:gd name="T3" fmla="*/ 84137 h 891"/>
              <a:gd name="T4" fmla="*/ 2047875 w 4448"/>
              <a:gd name="T5" fmla="*/ 174625 h 891"/>
              <a:gd name="T6" fmla="*/ 2408237 w 4448"/>
              <a:gd name="T7" fmla="*/ 1216025 h 891"/>
              <a:gd name="T8" fmla="*/ 3952875 w 4448"/>
              <a:gd name="T9" fmla="*/ 1243012 h 891"/>
              <a:gd name="T10" fmla="*/ 4389437 w 4448"/>
              <a:gd name="T11" fmla="*/ 187325 h 891"/>
              <a:gd name="T12" fmla="*/ 6635750 w 4448"/>
              <a:gd name="T13" fmla="*/ 119062 h 891"/>
              <a:gd name="T14" fmla="*/ 6940550 w 4448"/>
              <a:gd name="T15" fmla="*/ 347662 h 89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448"/>
              <a:gd name="T25" fmla="*/ 0 h 891"/>
              <a:gd name="T26" fmla="*/ 4448 w 4448"/>
              <a:gd name="T27" fmla="*/ 891 h 89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448" h="891">
                <a:moveTo>
                  <a:pt x="0" y="118"/>
                </a:moveTo>
                <a:cubicBezTo>
                  <a:pt x="174" y="106"/>
                  <a:pt x="831" y="54"/>
                  <a:pt x="1046" y="53"/>
                </a:cubicBezTo>
                <a:cubicBezTo>
                  <a:pt x="1265" y="69"/>
                  <a:pt x="1184" y="45"/>
                  <a:pt x="1290" y="110"/>
                </a:cubicBezTo>
                <a:cubicBezTo>
                  <a:pt x="1396" y="175"/>
                  <a:pt x="1302" y="659"/>
                  <a:pt x="1517" y="766"/>
                </a:cubicBezTo>
                <a:cubicBezTo>
                  <a:pt x="1717" y="878"/>
                  <a:pt x="2282" y="891"/>
                  <a:pt x="2490" y="783"/>
                </a:cubicBezTo>
                <a:cubicBezTo>
                  <a:pt x="2698" y="675"/>
                  <a:pt x="2483" y="236"/>
                  <a:pt x="2765" y="118"/>
                </a:cubicBezTo>
                <a:cubicBezTo>
                  <a:pt x="3047" y="0"/>
                  <a:pt x="3912" y="58"/>
                  <a:pt x="4180" y="75"/>
                </a:cubicBezTo>
                <a:cubicBezTo>
                  <a:pt x="4448" y="92"/>
                  <a:pt x="4332" y="189"/>
                  <a:pt x="4372" y="219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" name="Freeform 8"/>
          <p:cNvSpPr>
            <a:spLocks/>
          </p:cNvSpPr>
          <p:nvPr/>
        </p:nvSpPr>
        <p:spPr bwMode="auto">
          <a:xfrm>
            <a:off x="1447800" y="3125788"/>
            <a:ext cx="6858000" cy="1141412"/>
          </a:xfrm>
          <a:custGeom>
            <a:avLst/>
            <a:gdLst>
              <a:gd name="T0" fmla="*/ 0 w 4320"/>
              <a:gd name="T1" fmla="*/ 1065212 h 719"/>
              <a:gd name="T2" fmla="*/ 1828800 w 4320"/>
              <a:gd name="T3" fmla="*/ 1065212 h 719"/>
              <a:gd name="T4" fmla="*/ 2195512 w 4320"/>
              <a:gd name="T5" fmla="*/ 658812 h 719"/>
              <a:gd name="T6" fmla="*/ 2667000 w 4320"/>
              <a:gd name="T7" fmla="*/ 531812 h 719"/>
              <a:gd name="T8" fmla="*/ 3047999 w 4320"/>
              <a:gd name="T9" fmla="*/ 74612 h 719"/>
              <a:gd name="T10" fmla="*/ 3959225 w 4320"/>
              <a:gd name="T11" fmla="*/ 79375 h 719"/>
              <a:gd name="T12" fmla="*/ 4370387 w 4320"/>
              <a:gd name="T13" fmla="*/ 427037 h 719"/>
              <a:gd name="T14" fmla="*/ 5257799 w 4320"/>
              <a:gd name="T15" fmla="*/ 608012 h 719"/>
              <a:gd name="T16" fmla="*/ 5714999 w 4320"/>
              <a:gd name="T17" fmla="*/ 912812 h 719"/>
              <a:gd name="T18" fmla="*/ 6858000 w 4320"/>
              <a:gd name="T19" fmla="*/ 1141412 h 71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320"/>
              <a:gd name="T31" fmla="*/ 0 h 719"/>
              <a:gd name="T32" fmla="*/ 4320 w 4320"/>
              <a:gd name="T33" fmla="*/ 719 h 71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320" h="719">
                <a:moveTo>
                  <a:pt x="0" y="671"/>
                </a:moveTo>
                <a:cubicBezTo>
                  <a:pt x="192" y="671"/>
                  <a:pt x="922" y="714"/>
                  <a:pt x="1152" y="671"/>
                </a:cubicBezTo>
                <a:cubicBezTo>
                  <a:pt x="1382" y="628"/>
                  <a:pt x="1295" y="471"/>
                  <a:pt x="1383" y="415"/>
                </a:cubicBezTo>
                <a:cubicBezTo>
                  <a:pt x="1471" y="359"/>
                  <a:pt x="1590" y="396"/>
                  <a:pt x="1680" y="335"/>
                </a:cubicBezTo>
                <a:cubicBezTo>
                  <a:pt x="1770" y="274"/>
                  <a:pt x="1784" y="94"/>
                  <a:pt x="1920" y="47"/>
                </a:cubicBezTo>
                <a:cubicBezTo>
                  <a:pt x="2056" y="0"/>
                  <a:pt x="2355" y="13"/>
                  <a:pt x="2494" y="50"/>
                </a:cubicBezTo>
                <a:cubicBezTo>
                  <a:pt x="2633" y="87"/>
                  <a:pt x="2617" y="214"/>
                  <a:pt x="2753" y="269"/>
                </a:cubicBezTo>
                <a:cubicBezTo>
                  <a:pt x="2889" y="324"/>
                  <a:pt x="3171" y="332"/>
                  <a:pt x="3312" y="383"/>
                </a:cubicBezTo>
                <a:cubicBezTo>
                  <a:pt x="3453" y="434"/>
                  <a:pt x="3432" y="519"/>
                  <a:pt x="3600" y="575"/>
                </a:cubicBezTo>
                <a:cubicBezTo>
                  <a:pt x="3768" y="631"/>
                  <a:pt x="4170" y="689"/>
                  <a:pt x="4320" y="719"/>
                </a:cubicBezTo>
              </a:path>
            </a:pathLst>
          </a:custGeom>
          <a:noFill/>
          <a:ln w="25400" cap="flat" cmpd="sng">
            <a:solidFill>
              <a:srgbClr val="002BB6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" name="Text Box 9"/>
          <p:cNvSpPr txBox="1">
            <a:spLocks noChangeArrowheads="1"/>
          </p:cNvSpPr>
          <p:nvPr/>
        </p:nvSpPr>
        <p:spPr bwMode="auto">
          <a:xfrm>
            <a:off x="4114800" y="5676900"/>
            <a:ext cx="287020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1500"/>
              <a:t>Past slides are from Rakos [1990], Software Project Management for Small to Medium Sized Projects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PM Framework of CEVA Logistics (Supply Chain Company)</a:t>
            </a:r>
          </a:p>
        </p:txBody>
      </p:sp>
      <p:pic>
        <p:nvPicPr>
          <p:cNvPr id="20483" name="Picture 2" descr="http://www.cevalogistics.com/en-US/whyceva/OperationsExcellence/PublishingImages/ZDS%20Framework%20v3%20-%20expor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209800"/>
            <a:ext cx="5943600" cy="439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Oval 3"/>
          <p:cNvSpPr/>
          <p:nvPr/>
        </p:nvSpPr>
        <p:spPr>
          <a:xfrm>
            <a:off x="3124200" y="2133600"/>
            <a:ext cx="1524000" cy="4724400"/>
          </a:xfrm>
          <a:prstGeom prst="ellipse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.sentinel.com/images/ProjectManagementFramework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066800"/>
            <a:ext cx="7421563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PM Framework of Sentinel (IT Development)</a:t>
            </a:r>
          </a:p>
        </p:txBody>
      </p:sp>
      <p:sp>
        <p:nvSpPr>
          <p:cNvPr id="21508" name="TextBox 3"/>
          <p:cNvSpPr txBox="1">
            <a:spLocks noChangeArrowheads="1"/>
          </p:cNvSpPr>
          <p:nvPr/>
        </p:nvSpPr>
        <p:spPr bwMode="auto">
          <a:xfrm rot="-1293698">
            <a:off x="4232275" y="4011613"/>
            <a:ext cx="20637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TQM + Six Sigma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Holcim’s Project Management Approach</a:t>
            </a:r>
          </a:p>
        </p:txBody>
      </p:sp>
      <p:grpSp>
        <p:nvGrpSpPr>
          <p:cNvPr id="22531" name="Group 32"/>
          <p:cNvGrpSpPr>
            <a:grpSpLocks/>
          </p:cNvGrpSpPr>
          <p:nvPr/>
        </p:nvGrpSpPr>
        <p:grpSpPr bwMode="auto">
          <a:xfrm>
            <a:off x="381000" y="2438400"/>
            <a:ext cx="8066088" cy="1214438"/>
            <a:chOff x="914400" y="3052762"/>
            <a:chExt cx="6115568" cy="773839"/>
          </a:xfrm>
        </p:grpSpPr>
        <p:grpSp>
          <p:nvGrpSpPr>
            <p:cNvPr id="22536" name="Group 2"/>
            <p:cNvGrpSpPr>
              <a:grpSpLocks/>
            </p:cNvGrpSpPr>
            <p:nvPr/>
          </p:nvGrpSpPr>
          <p:grpSpPr bwMode="auto">
            <a:xfrm>
              <a:off x="2105025" y="3052762"/>
              <a:ext cx="1343025" cy="742950"/>
              <a:chOff x="0" y="0"/>
              <a:chExt cx="141" cy="78"/>
            </a:xfrm>
          </p:grpSpPr>
          <p:sp>
            <p:nvSpPr>
              <p:cNvPr id="22" name="Freeform 21"/>
              <p:cNvSpPr>
                <a:spLocks noChangeAspect="1"/>
              </p:cNvSpPr>
              <p:nvPr/>
            </p:nvSpPr>
            <p:spPr bwMode="auto">
              <a:xfrm>
                <a:off x="0" y="0"/>
                <a:ext cx="141" cy="7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2" y="0"/>
                  </a:cxn>
                  <a:cxn ang="0">
                    <a:pos x="1224" y="403"/>
                  </a:cxn>
                  <a:cxn ang="0">
                    <a:pos x="1002" y="806"/>
                  </a:cxn>
                  <a:cxn ang="0">
                    <a:pos x="0" y="806"/>
                  </a:cxn>
                  <a:cxn ang="0">
                    <a:pos x="222" y="403"/>
                  </a:cxn>
                  <a:cxn ang="0">
                    <a:pos x="0" y="0"/>
                  </a:cxn>
                </a:cxnLst>
                <a:rect l="0" t="0" r="r" b="b"/>
                <a:pathLst>
                  <a:path w="1225" h="807">
                    <a:moveTo>
                      <a:pt x="0" y="0"/>
                    </a:moveTo>
                    <a:lnTo>
                      <a:pt x="1002" y="0"/>
                    </a:lnTo>
                    <a:lnTo>
                      <a:pt x="1224" y="403"/>
                    </a:lnTo>
                    <a:lnTo>
                      <a:pt x="1002" y="806"/>
                    </a:lnTo>
                    <a:lnTo>
                      <a:pt x="0" y="806"/>
                    </a:lnTo>
                    <a:lnTo>
                      <a:pt x="222" y="40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07763" dir="2700000" algn="ctr" rotWithShape="0">
                  <a:srgbClr val="808080"/>
                </a:outerShdw>
              </a:effectLst>
            </p:spPr>
          </p:sp>
          <p:sp>
            <p:nvSpPr>
              <p:cNvPr id="22562" name="Freeform 22"/>
              <p:cNvSpPr>
                <a:spLocks noChangeAspect="1"/>
              </p:cNvSpPr>
              <p:nvPr/>
            </p:nvSpPr>
            <p:spPr bwMode="auto">
              <a:xfrm>
                <a:off x="1" y="1"/>
                <a:ext cx="128" cy="19"/>
              </a:xfrm>
              <a:custGeom>
                <a:avLst/>
                <a:gdLst>
                  <a:gd name="T0" fmla="*/ 0 w 105"/>
                  <a:gd name="T1" fmla="*/ 0 h 17"/>
                  <a:gd name="T2" fmla="*/ 208 w 105"/>
                  <a:gd name="T3" fmla="*/ 0 h 17"/>
                  <a:gd name="T4" fmla="*/ 232 w 105"/>
                  <a:gd name="T5" fmla="*/ 26 h 17"/>
                  <a:gd name="T6" fmla="*/ 22 w 105"/>
                  <a:gd name="T7" fmla="*/ 26 h 17"/>
                  <a:gd name="T8" fmla="*/ 0 w 105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"/>
                  <a:gd name="T16" fmla="*/ 0 h 17"/>
                  <a:gd name="T17" fmla="*/ 105 w 105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" h="17">
                    <a:moveTo>
                      <a:pt x="0" y="0"/>
                    </a:moveTo>
                    <a:lnTo>
                      <a:pt x="94" y="0"/>
                    </a:lnTo>
                    <a:lnTo>
                      <a:pt x="105" y="17"/>
                    </a:lnTo>
                    <a:lnTo>
                      <a:pt x="10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99CCF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63" name="Rectangle 23"/>
              <p:cNvSpPr>
                <a:spLocks noChangeAspect="1" noChangeArrowheads="1"/>
              </p:cNvSpPr>
              <p:nvPr/>
            </p:nvSpPr>
            <p:spPr bwMode="auto">
              <a:xfrm>
                <a:off x="42" y="3"/>
                <a:ext cx="59" cy="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Phase II</a:t>
                </a:r>
              </a:p>
              <a:p>
                <a:endParaRPr lang="en-US" sz="1400" b="1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2564" name="Rectangle 24"/>
              <p:cNvSpPr>
                <a:spLocks noChangeAspect="1" noChangeArrowheads="1"/>
              </p:cNvSpPr>
              <p:nvPr/>
            </p:nvSpPr>
            <p:spPr bwMode="auto">
              <a:xfrm>
                <a:off x="18" y="31"/>
                <a:ext cx="103" cy="1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65" name="Rectangle 25"/>
              <p:cNvSpPr>
                <a:spLocks noChangeAspect="1" noChangeArrowheads="1"/>
              </p:cNvSpPr>
              <p:nvPr/>
            </p:nvSpPr>
            <p:spPr bwMode="auto">
              <a:xfrm>
                <a:off x="32" y="28"/>
                <a:ext cx="66" cy="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Project</a:t>
                </a:r>
              </a:p>
              <a:p>
                <a:r>
                  <a:rPr lang="en-US" sz="1400" b="1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Planning</a:t>
                </a:r>
              </a:p>
              <a:p>
                <a:endParaRPr lang="en-US" sz="1400" b="1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22537" name="Group 3"/>
            <p:cNvGrpSpPr>
              <a:grpSpLocks/>
            </p:cNvGrpSpPr>
            <p:nvPr/>
          </p:nvGrpSpPr>
          <p:grpSpPr bwMode="auto">
            <a:xfrm>
              <a:off x="3305175" y="3052762"/>
              <a:ext cx="1343025" cy="742950"/>
              <a:chOff x="1200150" y="0"/>
              <a:chExt cx="149" cy="92"/>
            </a:xfrm>
          </p:grpSpPr>
          <p:sp>
            <p:nvSpPr>
              <p:cNvPr id="17" name="Freeform 16"/>
              <p:cNvSpPr>
                <a:spLocks noChangeAspect="1"/>
              </p:cNvSpPr>
              <p:nvPr/>
            </p:nvSpPr>
            <p:spPr bwMode="auto">
              <a:xfrm>
                <a:off x="1200150" y="0"/>
                <a:ext cx="149" cy="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2" y="0"/>
                  </a:cxn>
                  <a:cxn ang="0">
                    <a:pos x="1224" y="403"/>
                  </a:cxn>
                  <a:cxn ang="0">
                    <a:pos x="1002" y="806"/>
                  </a:cxn>
                  <a:cxn ang="0">
                    <a:pos x="0" y="806"/>
                  </a:cxn>
                  <a:cxn ang="0">
                    <a:pos x="222" y="403"/>
                  </a:cxn>
                  <a:cxn ang="0">
                    <a:pos x="0" y="0"/>
                  </a:cxn>
                </a:cxnLst>
                <a:rect l="0" t="0" r="r" b="b"/>
                <a:pathLst>
                  <a:path w="1225" h="807">
                    <a:moveTo>
                      <a:pt x="0" y="0"/>
                    </a:moveTo>
                    <a:lnTo>
                      <a:pt x="1002" y="0"/>
                    </a:lnTo>
                    <a:lnTo>
                      <a:pt x="1224" y="403"/>
                    </a:lnTo>
                    <a:lnTo>
                      <a:pt x="1002" y="806"/>
                    </a:lnTo>
                    <a:lnTo>
                      <a:pt x="0" y="806"/>
                    </a:lnTo>
                    <a:lnTo>
                      <a:pt x="222" y="40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07763" dir="2700000" algn="ctr" rotWithShape="0">
                  <a:srgbClr val="808080"/>
                </a:outerShdw>
              </a:effectLst>
            </p:spPr>
          </p:sp>
          <p:sp>
            <p:nvSpPr>
              <p:cNvPr id="22557" name="Freeform 17"/>
              <p:cNvSpPr>
                <a:spLocks noChangeAspect="1"/>
              </p:cNvSpPr>
              <p:nvPr/>
            </p:nvSpPr>
            <p:spPr bwMode="auto">
              <a:xfrm>
                <a:off x="1200151" y="1"/>
                <a:ext cx="133" cy="21"/>
              </a:xfrm>
              <a:custGeom>
                <a:avLst/>
                <a:gdLst>
                  <a:gd name="T0" fmla="*/ 0 w 105"/>
                  <a:gd name="T1" fmla="*/ 0 h 17"/>
                  <a:gd name="T2" fmla="*/ 244 w 105"/>
                  <a:gd name="T3" fmla="*/ 0 h 17"/>
                  <a:gd name="T4" fmla="*/ 270 w 105"/>
                  <a:gd name="T5" fmla="*/ 40 h 17"/>
                  <a:gd name="T6" fmla="*/ 29 w 105"/>
                  <a:gd name="T7" fmla="*/ 40 h 17"/>
                  <a:gd name="T8" fmla="*/ 1 w 105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"/>
                  <a:gd name="T16" fmla="*/ 0 h 17"/>
                  <a:gd name="T17" fmla="*/ 105 w 105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" h="17">
                    <a:moveTo>
                      <a:pt x="0" y="0"/>
                    </a:moveTo>
                    <a:lnTo>
                      <a:pt x="95" y="0"/>
                    </a:lnTo>
                    <a:lnTo>
                      <a:pt x="105" y="17"/>
                    </a:lnTo>
                    <a:lnTo>
                      <a:pt x="11" y="17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99CCF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8" name="Rectangle 18"/>
              <p:cNvSpPr>
                <a:spLocks noChangeAspect="1" noChangeArrowheads="1"/>
              </p:cNvSpPr>
              <p:nvPr/>
            </p:nvSpPr>
            <p:spPr bwMode="auto">
              <a:xfrm>
                <a:off x="1200182" y="5"/>
                <a:ext cx="67" cy="3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Phase III</a:t>
                </a:r>
              </a:p>
              <a:p>
                <a:endParaRPr lang="en-US" sz="1400" b="1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2559" name="Rectangle 19"/>
              <p:cNvSpPr>
                <a:spLocks noChangeAspect="1" noChangeArrowheads="1"/>
              </p:cNvSpPr>
              <p:nvPr/>
            </p:nvSpPr>
            <p:spPr bwMode="auto">
              <a:xfrm>
                <a:off x="1200169" y="36"/>
                <a:ext cx="109" cy="2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60" name="Rectangle 20"/>
              <p:cNvSpPr>
                <a:spLocks noChangeAspect="1" noChangeArrowheads="1"/>
              </p:cNvSpPr>
              <p:nvPr/>
            </p:nvSpPr>
            <p:spPr bwMode="auto">
              <a:xfrm>
                <a:off x="1200189" y="30"/>
                <a:ext cx="88" cy="6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r>
                  <a:rPr lang="en-US" sz="1400" b="1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Project</a:t>
                </a:r>
              </a:p>
              <a:p>
                <a:r>
                  <a:rPr lang="en-US" sz="1400" b="1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Realization</a:t>
                </a:r>
              </a:p>
              <a:p>
                <a:endParaRPr lang="en-US" sz="1400" b="1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22538" name="Group 4"/>
            <p:cNvGrpSpPr>
              <a:grpSpLocks/>
            </p:cNvGrpSpPr>
            <p:nvPr/>
          </p:nvGrpSpPr>
          <p:grpSpPr bwMode="auto">
            <a:xfrm>
              <a:off x="4505325" y="3052762"/>
              <a:ext cx="1333500" cy="744384"/>
              <a:chOff x="2400300" y="0"/>
              <a:chExt cx="148" cy="92"/>
            </a:xfrm>
          </p:grpSpPr>
          <p:sp>
            <p:nvSpPr>
              <p:cNvPr id="12" name="Freeform 11"/>
              <p:cNvSpPr>
                <a:spLocks noChangeAspect="1"/>
              </p:cNvSpPr>
              <p:nvPr/>
            </p:nvSpPr>
            <p:spPr bwMode="auto">
              <a:xfrm>
                <a:off x="2400300" y="0"/>
                <a:ext cx="148" cy="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2" y="0"/>
                  </a:cxn>
                  <a:cxn ang="0">
                    <a:pos x="1224" y="403"/>
                  </a:cxn>
                  <a:cxn ang="0">
                    <a:pos x="1002" y="806"/>
                  </a:cxn>
                  <a:cxn ang="0">
                    <a:pos x="0" y="806"/>
                  </a:cxn>
                  <a:cxn ang="0">
                    <a:pos x="222" y="403"/>
                  </a:cxn>
                  <a:cxn ang="0">
                    <a:pos x="0" y="0"/>
                  </a:cxn>
                </a:cxnLst>
                <a:rect l="0" t="0" r="r" b="b"/>
                <a:pathLst>
                  <a:path w="1225" h="807">
                    <a:moveTo>
                      <a:pt x="0" y="0"/>
                    </a:moveTo>
                    <a:lnTo>
                      <a:pt x="1002" y="0"/>
                    </a:lnTo>
                    <a:lnTo>
                      <a:pt x="1224" y="403"/>
                    </a:lnTo>
                    <a:lnTo>
                      <a:pt x="1002" y="806"/>
                    </a:lnTo>
                    <a:lnTo>
                      <a:pt x="0" y="806"/>
                    </a:lnTo>
                    <a:lnTo>
                      <a:pt x="222" y="40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07763" dir="2700000" algn="ctr" rotWithShape="0">
                  <a:srgbClr val="808080"/>
                </a:outerShdw>
              </a:effectLst>
            </p:spPr>
          </p:sp>
          <p:sp>
            <p:nvSpPr>
              <p:cNvPr id="22552" name="Rectangle 12"/>
              <p:cNvSpPr>
                <a:spLocks noChangeAspect="1" noChangeArrowheads="1"/>
              </p:cNvSpPr>
              <p:nvPr/>
            </p:nvSpPr>
            <p:spPr bwMode="auto">
              <a:xfrm>
                <a:off x="2400325" y="36"/>
                <a:ext cx="107" cy="2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3" name="Rectangle 13"/>
              <p:cNvSpPr>
                <a:spLocks noChangeAspect="1" noChangeArrowheads="1"/>
              </p:cNvSpPr>
              <p:nvPr/>
            </p:nvSpPr>
            <p:spPr bwMode="auto">
              <a:xfrm>
                <a:off x="2400336" y="33"/>
                <a:ext cx="91" cy="5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Project</a:t>
                </a:r>
              </a:p>
              <a:p>
                <a:r>
                  <a:rPr lang="en-US" sz="1400" b="1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Completion</a:t>
                </a:r>
              </a:p>
              <a:p>
                <a:endParaRPr lang="en-US" sz="1400" b="1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2554" name="Freeform 14"/>
              <p:cNvSpPr>
                <a:spLocks noChangeAspect="1"/>
              </p:cNvSpPr>
              <p:nvPr/>
            </p:nvSpPr>
            <p:spPr bwMode="auto">
              <a:xfrm>
                <a:off x="2400302" y="1"/>
                <a:ext cx="131" cy="21"/>
              </a:xfrm>
              <a:custGeom>
                <a:avLst/>
                <a:gdLst>
                  <a:gd name="T0" fmla="*/ 0 w 104"/>
                  <a:gd name="T1" fmla="*/ 0 h 17"/>
                  <a:gd name="T2" fmla="*/ 237 w 104"/>
                  <a:gd name="T3" fmla="*/ 0 h 17"/>
                  <a:gd name="T4" fmla="*/ 262 w 104"/>
                  <a:gd name="T5" fmla="*/ 40 h 17"/>
                  <a:gd name="T6" fmla="*/ 25 w 104"/>
                  <a:gd name="T7" fmla="*/ 40 h 17"/>
                  <a:gd name="T8" fmla="*/ 0 w 104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"/>
                  <a:gd name="T16" fmla="*/ 0 h 17"/>
                  <a:gd name="T17" fmla="*/ 104 w 10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" h="17">
                    <a:moveTo>
                      <a:pt x="0" y="0"/>
                    </a:moveTo>
                    <a:lnTo>
                      <a:pt x="94" y="0"/>
                    </a:lnTo>
                    <a:lnTo>
                      <a:pt x="104" y="17"/>
                    </a:lnTo>
                    <a:lnTo>
                      <a:pt x="10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99CCF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5" name="Rectangle 15"/>
              <p:cNvSpPr>
                <a:spLocks noChangeAspect="1" noChangeArrowheads="1"/>
              </p:cNvSpPr>
              <p:nvPr/>
            </p:nvSpPr>
            <p:spPr bwMode="auto">
              <a:xfrm>
                <a:off x="2400336" y="5"/>
                <a:ext cx="69" cy="3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Phase IV</a:t>
                </a:r>
              </a:p>
              <a:p>
                <a:endParaRPr lang="en-US" sz="1400" b="1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22539" name="Group 5"/>
            <p:cNvGrpSpPr>
              <a:grpSpLocks/>
            </p:cNvGrpSpPr>
            <p:nvPr/>
          </p:nvGrpSpPr>
          <p:grpSpPr bwMode="auto">
            <a:xfrm>
              <a:off x="5705993" y="3052762"/>
              <a:ext cx="1323975" cy="744384"/>
              <a:chOff x="3609974" y="0"/>
              <a:chExt cx="147" cy="92"/>
            </a:xfrm>
          </p:grpSpPr>
          <p:sp>
            <p:nvSpPr>
              <p:cNvPr id="7" name="Freeform 6"/>
              <p:cNvSpPr>
                <a:spLocks noChangeAspect="1"/>
              </p:cNvSpPr>
              <p:nvPr/>
            </p:nvSpPr>
            <p:spPr bwMode="auto">
              <a:xfrm>
                <a:off x="3609974" y="0"/>
                <a:ext cx="147" cy="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2" y="0"/>
                  </a:cxn>
                  <a:cxn ang="0">
                    <a:pos x="1224" y="403"/>
                  </a:cxn>
                  <a:cxn ang="0">
                    <a:pos x="1002" y="806"/>
                  </a:cxn>
                  <a:cxn ang="0">
                    <a:pos x="0" y="806"/>
                  </a:cxn>
                  <a:cxn ang="0">
                    <a:pos x="222" y="403"/>
                  </a:cxn>
                  <a:cxn ang="0">
                    <a:pos x="0" y="0"/>
                  </a:cxn>
                </a:cxnLst>
                <a:rect l="0" t="0" r="r" b="b"/>
                <a:pathLst>
                  <a:path w="1225" h="807">
                    <a:moveTo>
                      <a:pt x="0" y="0"/>
                    </a:moveTo>
                    <a:lnTo>
                      <a:pt x="1002" y="0"/>
                    </a:lnTo>
                    <a:lnTo>
                      <a:pt x="1224" y="403"/>
                    </a:lnTo>
                    <a:lnTo>
                      <a:pt x="1002" y="806"/>
                    </a:lnTo>
                    <a:lnTo>
                      <a:pt x="0" y="806"/>
                    </a:lnTo>
                    <a:lnTo>
                      <a:pt x="222" y="40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07763" dir="2700000" algn="ctr" rotWithShape="0">
                  <a:srgbClr val="808080"/>
                </a:outerShdw>
              </a:effectLst>
            </p:spPr>
          </p:sp>
          <p:sp>
            <p:nvSpPr>
              <p:cNvPr id="22547" name="Rectangle 7"/>
              <p:cNvSpPr>
                <a:spLocks noChangeAspect="1" noChangeArrowheads="1"/>
              </p:cNvSpPr>
              <p:nvPr/>
            </p:nvSpPr>
            <p:spPr bwMode="auto">
              <a:xfrm>
                <a:off x="3609999" y="36"/>
                <a:ext cx="107" cy="2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48" name="Rectangle 8"/>
              <p:cNvSpPr>
                <a:spLocks noChangeAspect="1" noChangeArrowheads="1"/>
              </p:cNvSpPr>
              <p:nvPr/>
            </p:nvSpPr>
            <p:spPr bwMode="auto">
              <a:xfrm>
                <a:off x="3610014" y="33"/>
                <a:ext cx="83" cy="5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Project</a:t>
                </a:r>
              </a:p>
              <a:p>
                <a:r>
                  <a:rPr lang="en-US" sz="1400" b="1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Evaluation</a:t>
                </a:r>
              </a:p>
              <a:p>
                <a:r>
                  <a:rPr lang="en-US" sz="1400" b="1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&amp; Transfer</a:t>
                </a:r>
              </a:p>
            </p:txBody>
          </p:sp>
          <p:sp>
            <p:nvSpPr>
              <p:cNvPr id="22549" name="Freeform 9"/>
              <p:cNvSpPr>
                <a:spLocks noChangeAspect="1"/>
              </p:cNvSpPr>
              <p:nvPr/>
            </p:nvSpPr>
            <p:spPr bwMode="auto">
              <a:xfrm>
                <a:off x="3609977" y="1"/>
                <a:ext cx="130" cy="21"/>
              </a:xfrm>
              <a:custGeom>
                <a:avLst/>
                <a:gdLst>
                  <a:gd name="T0" fmla="*/ 0 w 104"/>
                  <a:gd name="T1" fmla="*/ 0 h 17"/>
                  <a:gd name="T2" fmla="*/ 230 w 104"/>
                  <a:gd name="T3" fmla="*/ 0 h 17"/>
                  <a:gd name="T4" fmla="*/ 255 w 104"/>
                  <a:gd name="T5" fmla="*/ 40 h 17"/>
                  <a:gd name="T6" fmla="*/ 25 w 104"/>
                  <a:gd name="T7" fmla="*/ 40 h 17"/>
                  <a:gd name="T8" fmla="*/ 0 w 104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"/>
                  <a:gd name="T16" fmla="*/ 0 h 17"/>
                  <a:gd name="T17" fmla="*/ 104 w 10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" h="17">
                    <a:moveTo>
                      <a:pt x="0" y="0"/>
                    </a:moveTo>
                    <a:lnTo>
                      <a:pt x="94" y="0"/>
                    </a:lnTo>
                    <a:lnTo>
                      <a:pt x="104" y="17"/>
                    </a:lnTo>
                    <a:lnTo>
                      <a:pt x="10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99CCF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0" name="Rectangle 10"/>
              <p:cNvSpPr>
                <a:spLocks noChangeAspect="1" noChangeArrowheads="1"/>
              </p:cNvSpPr>
              <p:nvPr/>
            </p:nvSpPr>
            <p:spPr bwMode="auto">
              <a:xfrm>
                <a:off x="3610014" y="5"/>
                <a:ext cx="64" cy="3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Phase V</a:t>
                </a:r>
              </a:p>
              <a:p>
                <a:endParaRPr lang="en-US" sz="1400" b="1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22540" name="Group 26"/>
            <p:cNvGrpSpPr>
              <a:grpSpLocks/>
            </p:cNvGrpSpPr>
            <p:nvPr/>
          </p:nvGrpSpPr>
          <p:grpSpPr bwMode="auto">
            <a:xfrm>
              <a:off x="914400" y="3055076"/>
              <a:ext cx="1323975" cy="771525"/>
              <a:chOff x="0" y="-2"/>
              <a:chExt cx="139" cy="81"/>
            </a:xfrm>
          </p:grpSpPr>
          <p:sp>
            <p:nvSpPr>
              <p:cNvPr id="28" name="Freeform 27"/>
              <p:cNvSpPr>
                <a:spLocks noChangeAspect="1"/>
              </p:cNvSpPr>
              <p:nvPr/>
            </p:nvSpPr>
            <p:spPr bwMode="auto">
              <a:xfrm>
                <a:off x="0" y="-2"/>
                <a:ext cx="139" cy="7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2" y="0"/>
                  </a:cxn>
                  <a:cxn ang="0">
                    <a:pos x="1224" y="403"/>
                  </a:cxn>
                  <a:cxn ang="0">
                    <a:pos x="1002" y="806"/>
                  </a:cxn>
                  <a:cxn ang="0">
                    <a:pos x="0" y="806"/>
                  </a:cxn>
                  <a:cxn ang="0">
                    <a:pos x="222" y="403"/>
                  </a:cxn>
                  <a:cxn ang="0">
                    <a:pos x="0" y="0"/>
                  </a:cxn>
                </a:cxnLst>
                <a:rect l="0" t="0" r="r" b="b"/>
                <a:pathLst>
                  <a:path w="1225" h="807">
                    <a:moveTo>
                      <a:pt x="0" y="0"/>
                    </a:moveTo>
                    <a:lnTo>
                      <a:pt x="1002" y="0"/>
                    </a:lnTo>
                    <a:lnTo>
                      <a:pt x="1224" y="403"/>
                    </a:lnTo>
                    <a:lnTo>
                      <a:pt x="1002" y="806"/>
                    </a:lnTo>
                    <a:lnTo>
                      <a:pt x="0" y="806"/>
                    </a:lnTo>
                    <a:lnTo>
                      <a:pt x="222" y="40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07763" dir="2700000" algn="ctr" rotWithShape="0">
                  <a:srgbClr val="808080"/>
                </a:outerShdw>
              </a:effectLst>
            </p:spPr>
          </p:sp>
          <p:sp>
            <p:nvSpPr>
              <p:cNvPr id="22542" name="Freeform 28"/>
              <p:cNvSpPr>
                <a:spLocks noChangeAspect="1"/>
              </p:cNvSpPr>
              <p:nvPr/>
            </p:nvSpPr>
            <p:spPr bwMode="auto">
              <a:xfrm>
                <a:off x="3" y="-1"/>
                <a:ext cx="123" cy="18"/>
              </a:xfrm>
              <a:custGeom>
                <a:avLst/>
                <a:gdLst>
                  <a:gd name="T0" fmla="*/ 0 w 103"/>
                  <a:gd name="T1" fmla="*/ 0 h 17"/>
                  <a:gd name="T2" fmla="*/ 190 w 103"/>
                  <a:gd name="T3" fmla="*/ 0 h 17"/>
                  <a:gd name="T4" fmla="*/ 210 w 103"/>
                  <a:gd name="T5" fmla="*/ 21 h 17"/>
                  <a:gd name="T6" fmla="*/ 20 w 103"/>
                  <a:gd name="T7" fmla="*/ 21 h 17"/>
                  <a:gd name="T8" fmla="*/ 0 w 103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"/>
                  <a:gd name="T16" fmla="*/ 0 h 17"/>
                  <a:gd name="T17" fmla="*/ 103 w 103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" h="17">
                    <a:moveTo>
                      <a:pt x="0" y="0"/>
                    </a:moveTo>
                    <a:lnTo>
                      <a:pt x="93" y="0"/>
                    </a:lnTo>
                    <a:lnTo>
                      <a:pt x="103" y="17"/>
                    </a:lnTo>
                    <a:lnTo>
                      <a:pt x="10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99CCF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43" name="Rectangle 29"/>
              <p:cNvSpPr>
                <a:spLocks noChangeAspect="1" noChangeArrowheads="1"/>
              </p:cNvSpPr>
              <p:nvPr/>
            </p:nvSpPr>
            <p:spPr bwMode="auto">
              <a:xfrm>
                <a:off x="37" y="4"/>
                <a:ext cx="60" cy="3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r>
                  <a:rPr lang="en-US" sz="1400" b="1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Phase I</a:t>
                </a:r>
              </a:p>
              <a:p>
                <a:endParaRPr lang="en-US" sz="1400" b="1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2544" name="Rectangle 30"/>
              <p:cNvSpPr>
                <a:spLocks noChangeAspect="1" noChangeArrowheads="1"/>
              </p:cNvSpPr>
              <p:nvPr/>
            </p:nvSpPr>
            <p:spPr bwMode="auto">
              <a:xfrm>
                <a:off x="18" y="31"/>
                <a:ext cx="101" cy="1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45" name="Rectangle 31"/>
              <p:cNvSpPr>
                <a:spLocks noChangeAspect="1" noChangeArrowheads="1"/>
              </p:cNvSpPr>
              <p:nvPr/>
            </p:nvSpPr>
            <p:spPr bwMode="auto">
              <a:xfrm>
                <a:off x="37" y="28"/>
                <a:ext cx="78" cy="5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r>
                  <a:rPr lang="en-US" sz="1400" b="1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Project</a:t>
                </a:r>
              </a:p>
              <a:p>
                <a:r>
                  <a:rPr lang="en-US" sz="1400" b="1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Definition</a:t>
                </a:r>
              </a:p>
              <a:p>
                <a:endParaRPr lang="en-US" sz="1400" b="1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sp>
        <p:nvSpPr>
          <p:cNvPr id="42" name="Rectangle 41"/>
          <p:cNvSpPr/>
          <p:nvPr/>
        </p:nvSpPr>
        <p:spPr>
          <a:xfrm>
            <a:off x="457200" y="3810000"/>
            <a:ext cx="1371600" cy="1066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Initiation &amp;</a:t>
            </a:r>
          </a:p>
          <a:p>
            <a:pPr algn="ctr">
              <a:defRPr/>
            </a:pPr>
            <a:r>
              <a:rPr lang="en-US" sz="2000" dirty="0"/>
              <a:t>Definition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57200" y="5181600"/>
            <a:ext cx="28956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Planning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505200" y="4953000"/>
            <a:ext cx="14478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Execution &amp; Control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105400" y="5181600"/>
            <a:ext cx="32004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Closure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Phase 1: Project Initiation &amp; Definition…</a:t>
            </a:r>
          </a:p>
        </p:txBody>
      </p:sp>
      <p:sp>
        <p:nvSpPr>
          <p:cNvPr id="23555" name="Text Placeholder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</a:rPr>
              <a:t>Phases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533400" y="2273300"/>
          <a:ext cx="3084513" cy="4279900"/>
        </p:xfrm>
        <a:graphic>
          <a:graphicData uri="http://schemas.openxmlformats.org/presentationml/2006/ole">
            <p:oleObj spid="_x0000_s5122" name="VISIO" r:id="rId3" imgW="3193560" imgH="4812480" progId="Visio.Drawing.11">
              <p:embed/>
            </p:oleObj>
          </a:graphicData>
        </a:graphic>
      </p:graphicFrame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971800" y="2362200"/>
            <a:ext cx="2590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/>
              <a:t>Step 1 : Define the project</a:t>
            </a:r>
            <a:endParaRPr lang="en-US" i="1"/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2971800" y="2895600"/>
            <a:ext cx="4416425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/>
              <a:t>Step 2:  Generate Tasks</a:t>
            </a:r>
          </a:p>
          <a:p>
            <a:r>
              <a:rPr lang="en-US" sz="1800" i="1"/>
              <a:t>Step 3:  Determine Roles and Responsibilities</a:t>
            </a:r>
          </a:p>
          <a:p>
            <a:r>
              <a:rPr lang="en-US" sz="1800" i="1"/>
              <a:t>Step 4:  Define Task Interdependences</a:t>
            </a:r>
          </a:p>
          <a:p>
            <a:r>
              <a:rPr lang="en-US" sz="1800" i="1"/>
              <a:t>Step 5: Develop Schedule</a:t>
            </a:r>
          </a:p>
          <a:p>
            <a:r>
              <a:rPr lang="en-US" sz="1800" i="1"/>
              <a:t>Step 6:  Generate Budget</a:t>
            </a:r>
          </a:p>
          <a:p>
            <a:r>
              <a:rPr lang="en-US" sz="1800" i="1"/>
              <a:t>Step 7: Allocate Resources</a:t>
            </a:r>
          </a:p>
          <a:p>
            <a:r>
              <a:rPr lang="en-US" sz="1800" i="1"/>
              <a:t>Step 8:  Develop Risk Management</a:t>
            </a: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2971800" y="5105400"/>
            <a:ext cx="3746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/>
              <a:t>Step 9:  Track and Manage the Project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2971800" y="6172200"/>
            <a:ext cx="37734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/>
              <a:t>Step 10:  Perform Post-Project Review</a:t>
            </a:r>
          </a:p>
        </p:txBody>
      </p:sp>
      <p:sp>
        <p:nvSpPr>
          <p:cNvPr id="9" name="Rectangle 8"/>
          <p:cNvSpPr/>
          <p:nvPr/>
        </p:nvSpPr>
        <p:spPr>
          <a:xfrm>
            <a:off x="2819400" y="2287588"/>
            <a:ext cx="6019800" cy="533400"/>
          </a:xfrm>
          <a:prstGeom prst="rect">
            <a:avLst/>
          </a:prstGeom>
          <a:noFill/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57400" y="2514600"/>
            <a:ext cx="7620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Project Initiation and Definition?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/>
              <a:t>Project Initation is the process of formally authorizing a new project or recognizing that an existing project should continue into it’s next phase.</a:t>
            </a:r>
          </a:p>
          <a:p>
            <a:endParaRPr lang="en-US" sz="2000" smtClean="0"/>
          </a:p>
          <a:p>
            <a:r>
              <a:rPr lang="en-US" sz="2000" smtClean="0"/>
              <a:t>The following are created during this phase</a:t>
            </a:r>
          </a:p>
          <a:p>
            <a:pPr lvl="1"/>
            <a:r>
              <a:rPr lang="en-US" sz="2000" smtClean="0"/>
              <a:t>project scope</a:t>
            </a:r>
          </a:p>
          <a:p>
            <a:pPr lvl="1"/>
            <a:r>
              <a:rPr lang="en-US" sz="2000" smtClean="0"/>
              <a:t>deliverables</a:t>
            </a:r>
          </a:p>
          <a:p>
            <a:pPr lvl="1"/>
            <a:r>
              <a:rPr lang="en-US" sz="2000" smtClean="0"/>
              <a:t>objectives</a:t>
            </a:r>
          </a:p>
          <a:p>
            <a:pPr lvl="1"/>
            <a:r>
              <a:rPr lang="en-US" sz="2000" smtClean="0"/>
              <a:t>project team</a:t>
            </a:r>
          </a:p>
          <a:p>
            <a:pPr lvl="1"/>
            <a:r>
              <a:rPr lang="en-US" sz="2000" smtClean="0"/>
              <a:t>project expectations</a:t>
            </a:r>
          </a:p>
          <a:p>
            <a:endParaRPr lang="en-US" sz="1800" smtClean="0"/>
          </a:p>
          <a:p>
            <a:pPr lvl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3DFAA7F7-E66B-4805-969D-8902977BACB3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</a:t>
            </a:r>
          </a:p>
        </p:txBody>
      </p:sp>
      <p:sp>
        <p:nvSpPr>
          <p:cNvPr id="25604" name="AutoShape 6"/>
          <p:cNvSpPr>
            <a:spLocks noChangeArrowheads="1"/>
          </p:cNvSpPr>
          <p:nvPr/>
        </p:nvSpPr>
        <p:spPr bwMode="auto">
          <a:xfrm>
            <a:off x="1943100" y="2513013"/>
            <a:ext cx="1751013" cy="915987"/>
          </a:xfrm>
          <a:prstGeom prst="flowChartAlternate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Determine the </a:t>
            </a:r>
          </a:p>
          <a:p>
            <a:pPr algn="ctr"/>
            <a:r>
              <a:rPr lang="en-US" sz="1600"/>
              <a:t>real need</a:t>
            </a:r>
          </a:p>
        </p:txBody>
      </p:sp>
      <p:sp>
        <p:nvSpPr>
          <p:cNvPr id="25605" name="AutoShape 7"/>
          <p:cNvSpPr>
            <a:spLocks noChangeArrowheads="1"/>
          </p:cNvSpPr>
          <p:nvPr/>
        </p:nvSpPr>
        <p:spPr bwMode="auto">
          <a:xfrm>
            <a:off x="5715000" y="2514600"/>
            <a:ext cx="1752600" cy="914400"/>
          </a:xfrm>
          <a:prstGeom prst="flowChartAlternate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Define the</a:t>
            </a:r>
          </a:p>
          <a:p>
            <a:pPr algn="ctr"/>
            <a:r>
              <a:rPr lang="en-US" sz="1600"/>
              <a:t>end product</a:t>
            </a:r>
          </a:p>
        </p:txBody>
      </p:sp>
      <p:sp>
        <p:nvSpPr>
          <p:cNvPr id="25606" name="AutoShape 8"/>
          <p:cNvSpPr>
            <a:spLocks noChangeArrowheads="1"/>
          </p:cNvSpPr>
          <p:nvPr/>
        </p:nvSpPr>
        <p:spPr bwMode="auto">
          <a:xfrm>
            <a:off x="5676900" y="4572000"/>
            <a:ext cx="1828800" cy="914400"/>
          </a:xfrm>
          <a:prstGeom prst="flowChartAlternate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Determine the </a:t>
            </a:r>
          </a:p>
          <a:p>
            <a:pPr algn="ctr"/>
            <a:r>
              <a:rPr lang="en-US" sz="1600"/>
              <a:t>priorities for the </a:t>
            </a:r>
          </a:p>
          <a:p>
            <a:pPr algn="ctr"/>
            <a:r>
              <a:rPr lang="en-US" sz="1600"/>
              <a:t>project</a:t>
            </a:r>
          </a:p>
        </p:txBody>
      </p:sp>
      <p:sp>
        <p:nvSpPr>
          <p:cNvPr id="25607" name="AutoShape 9"/>
          <p:cNvSpPr>
            <a:spLocks noChangeArrowheads="1"/>
          </p:cNvSpPr>
          <p:nvPr/>
        </p:nvSpPr>
        <p:spPr bwMode="auto">
          <a:xfrm>
            <a:off x="1943100" y="4572000"/>
            <a:ext cx="1751013" cy="915988"/>
          </a:xfrm>
          <a:prstGeom prst="flowChartAlternate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Prepare the project</a:t>
            </a:r>
          </a:p>
          <a:p>
            <a:pPr algn="ctr"/>
            <a:r>
              <a:rPr lang="en-US" sz="1600"/>
              <a:t>definition document</a:t>
            </a:r>
          </a:p>
        </p:txBody>
      </p:sp>
      <p:cxnSp>
        <p:nvCxnSpPr>
          <p:cNvPr id="25608" name="AutoShape 10"/>
          <p:cNvCxnSpPr>
            <a:cxnSpLocks noChangeShapeType="1"/>
            <a:stCxn id="25604" idx="3"/>
          </p:cNvCxnSpPr>
          <p:nvPr/>
        </p:nvCxnSpPr>
        <p:spPr bwMode="auto">
          <a:xfrm>
            <a:off x="3694113" y="2971800"/>
            <a:ext cx="1944687" cy="0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5609" name="AutoShape 11"/>
          <p:cNvCxnSpPr>
            <a:cxnSpLocks noChangeShapeType="1"/>
            <a:stCxn id="25605" idx="2"/>
            <a:endCxn id="25606" idx="0"/>
          </p:cNvCxnSpPr>
          <p:nvPr/>
        </p:nvCxnSpPr>
        <p:spPr bwMode="auto">
          <a:xfrm>
            <a:off x="6591300" y="3429000"/>
            <a:ext cx="0" cy="1143000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5610" name="AutoShape 12"/>
          <p:cNvCxnSpPr>
            <a:cxnSpLocks noChangeShapeType="1"/>
            <a:stCxn id="25606" idx="1"/>
            <a:endCxn id="25607" idx="3"/>
          </p:cNvCxnSpPr>
          <p:nvPr/>
        </p:nvCxnSpPr>
        <p:spPr bwMode="auto">
          <a:xfrm flipH="1">
            <a:off x="3694113" y="5029200"/>
            <a:ext cx="1982787" cy="1588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At this phase, the following components are identified…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62000" y="2133600"/>
          <a:ext cx="7610476" cy="388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5238"/>
                <a:gridCol w="380523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Project</a:t>
                      </a:r>
                      <a:r>
                        <a:rPr lang="en-US" sz="1600" baseline="0" dirty="0" smtClean="0"/>
                        <a:t> Mission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What are it’s goals and deliverable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Constraints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How much money</a:t>
                      </a:r>
                      <a:r>
                        <a:rPr lang="en-US" sz="1600" baseline="0" dirty="0" smtClean="0"/>
                        <a:t> and time is available and what quality is required?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Focus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Is everyone committed</a:t>
                      </a:r>
                      <a:r>
                        <a:rPr lang="en-US" sz="1600" baseline="0" dirty="0" smtClean="0"/>
                        <a:t> to the project?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Critical</a:t>
                      </a:r>
                      <a:r>
                        <a:rPr lang="en-US" sz="1600" baseline="0" dirty="0" smtClean="0"/>
                        <a:t> Success Factors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What must be</a:t>
                      </a:r>
                      <a:r>
                        <a:rPr lang="en-US" sz="1600" baseline="0" dirty="0" smtClean="0"/>
                        <a:t> achieved to guarantee it’s success, what should not be included as part of the project.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Objectives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How is it intended to read the end deliverable; what</a:t>
                      </a:r>
                      <a:r>
                        <a:rPr lang="en-US" sz="1600" baseline="0" dirty="0" smtClean="0"/>
                        <a:t> are the milestones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Risks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What can go wrong and what actions</a:t>
                      </a:r>
                      <a:r>
                        <a:rPr lang="en-US" sz="1600" baseline="0" dirty="0" smtClean="0"/>
                        <a:t> can be taken?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DCE51782-69AA-4480-8AC6-F90881AB9E6B}" type="slidenum">
              <a:rPr lang="en-US"/>
              <a:pPr>
                <a:defRPr/>
              </a:pPr>
              <a:t>2</a:t>
            </a:fld>
            <a:endParaRPr lang="en-US"/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057400"/>
            <a:ext cx="9067800" cy="4560888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Charter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/>
              <a:t>A project charter is a document that formally authorizes a project.</a:t>
            </a:r>
          </a:p>
          <a:p>
            <a:r>
              <a:rPr lang="en-US" sz="2000" smtClean="0"/>
              <a:t>It should include, either directly or by reference to other documents:</a:t>
            </a:r>
          </a:p>
          <a:p>
            <a:pPr lvl="1"/>
            <a:r>
              <a:rPr lang="en-US" sz="2000" smtClean="0"/>
              <a:t>The business need that the project was undertaken to address.</a:t>
            </a:r>
          </a:p>
          <a:p>
            <a:pPr lvl="1"/>
            <a:r>
              <a:rPr lang="en-US" sz="2000" smtClean="0"/>
              <a:t>The product description</a:t>
            </a:r>
          </a:p>
          <a:p>
            <a:r>
              <a:rPr lang="en-US" sz="2000" smtClean="0"/>
              <a:t>The project charter should be issued by a manager external to the project, and at a level appropriate to the needs of the project. It provides the project manager with the authority to apply organizational resources to project activities.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vs. Product Scope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Project scope—the work that must be done to deliver a product with the specified  features and functions.  Completion of the project scope is measured against the project requirements</a:t>
            </a:r>
          </a:p>
          <a:p>
            <a:endParaRPr lang="en-US" smtClean="0"/>
          </a:p>
          <a:p>
            <a:r>
              <a:rPr lang="en-US" smtClean="0"/>
              <a:t>Product scope—the features and functions that characterize a product or service.  Completion of the product scope is measured against the product requirements.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3B8B6D40-10D3-424E-966A-5F7801E2D0A3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Scope Checklist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Project Objectives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brief summary of essential proj. information (who, what, why, optional : when &amp; cost)</a:t>
            </a:r>
          </a:p>
          <a:p>
            <a:pPr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r>
              <a:rPr lang="en-US" smtClean="0"/>
              <a:t>Deliverables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typically will include time, quantity and cost estimates</a:t>
            </a:r>
          </a:p>
          <a:p>
            <a:pPr lvl="1">
              <a:lnSpc>
                <a:spcPct val="90000"/>
              </a:lnSpc>
            </a:pPr>
            <a:endParaRPr lang="en-PH" smtClean="0"/>
          </a:p>
          <a:p>
            <a:pPr>
              <a:lnSpc>
                <a:spcPct val="90000"/>
              </a:lnSpc>
            </a:pPr>
            <a:r>
              <a:rPr lang="en-PH" smtClean="0"/>
              <a:t>Measures of Success</a:t>
            </a:r>
          </a:p>
          <a:p>
            <a:pPr lvl="1">
              <a:lnSpc>
                <a:spcPct val="90000"/>
              </a:lnSpc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FE0FBB59-F376-4057-9D09-BAEA28D57B03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Scope Checklist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Milestones</a:t>
            </a:r>
          </a:p>
          <a:p>
            <a:pPr lvl="1"/>
            <a:r>
              <a:rPr lang="en-US" smtClean="0"/>
              <a:t>Important control points in the project</a:t>
            </a:r>
          </a:p>
          <a:p>
            <a:endParaRPr lang="en-US" smtClean="0"/>
          </a:p>
          <a:p>
            <a:r>
              <a:rPr lang="en-US" smtClean="0"/>
              <a:t>Technical requirements</a:t>
            </a:r>
          </a:p>
          <a:p>
            <a:endParaRPr lang="en-US" smtClean="0"/>
          </a:p>
          <a:p>
            <a:r>
              <a:rPr lang="en-US" smtClean="0"/>
              <a:t>Limits and Exclusions</a:t>
            </a:r>
          </a:p>
          <a:p>
            <a:endParaRPr lang="en-US" smtClean="0"/>
          </a:p>
          <a:p>
            <a:r>
              <a:rPr lang="en-US" smtClean="0"/>
              <a:t>Reviews with customer</a:t>
            </a:r>
          </a:p>
          <a:p>
            <a:pPr lvl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5400EF6C-DB62-4DBB-8BC0-50F15A831F12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PH" smtClean="0"/>
              <a:t>A Word on:</a:t>
            </a:r>
            <a:br>
              <a:rPr lang="en-PH" smtClean="0"/>
            </a:br>
            <a:r>
              <a:rPr lang="en-PH" smtClean="0"/>
              <a:t>Measures of Success</a:t>
            </a:r>
            <a:endParaRPr lang="en-US" smtClean="0"/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PH" sz="3200" smtClean="0"/>
          </a:p>
          <a:p>
            <a:r>
              <a:rPr lang="en-PH" sz="3200" smtClean="0"/>
              <a:t>Measures of success are the criteria that show the impact of a project</a:t>
            </a:r>
          </a:p>
          <a:p>
            <a:r>
              <a:rPr lang="en-PH" sz="3200" smtClean="0"/>
              <a:t>The measures may be quantifiable or qualitative but they must be observable!</a:t>
            </a:r>
          </a:p>
          <a:p>
            <a:pPr lvl="1"/>
            <a:endParaRPr lang="en-US" sz="32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17824C55-EF50-4E28-8ED4-B32E97A2C148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PH" smtClean="0"/>
              <a:t>A Word on:</a:t>
            </a:r>
            <a:br>
              <a:rPr lang="en-PH" smtClean="0"/>
            </a:br>
            <a:r>
              <a:rPr lang="en-PH" smtClean="0"/>
              <a:t>Measures of Success</a:t>
            </a:r>
            <a:endParaRPr lang="en-US" smtClean="0"/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smtClean="0"/>
              <a:t>Measures of success should tell us the following about whether the goals:</a:t>
            </a:r>
          </a:p>
          <a:p>
            <a:pPr lvl="1"/>
            <a:r>
              <a:rPr lang="en-PH" b="1" smtClean="0"/>
              <a:t>Achieved the results we expected</a:t>
            </a:r>
          </a:p>
          <a:p>
            <a:pPr lvl="1"/>
            <a:r>
              <a:rPr lang="en-PH" b="1" smtClean="0"/>
              <a:t>Produced results we didn’t want or expect</a:t>
            </a:r>
          </a:p>
          <a:p>
            <a:pPr lvl="1"/>
            <a:r>
              <a:rPr lang="en-PH" smtClean="0"/>
              <a:t>Should be changed</a:t>
            </a:r>
          </a:p>
          <a:p>
            <a:pPr lvl="1"/>
            <a:r>
              <a:rPr lang="en-PH" smtClean="0"/>
              <a:t>Should continue (or not)</a:t>
            </a:r>
          </a:p>
          <a:p>
            <a:pPr lvl="1"/>
            <a:r>
              <a:rPr lang="en-PH" smtClean="0"/>
              <a:t>Should be measured in other ways</a:t>
            </a:r>
          </a:p>
          <a:p>
            <a:pPr lvl="1"/>
            <a:endParaRPr lang="en-PH" smtClean="0"/>
          </a:p>
          <a:p>
            <a:pPr lvl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ED1DF266-A6EC-4404-A528-7365C96F040F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Components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Project Infrastructure</a:t>
            </a:r>
          </a:p>
          <a:p>
            <a:pPr lvl="1"/>
            <a:r>
              <a:rPr lang="en-US" smtClean="0"/>
              <a:t>Project Team Composition</a:t>
            </a:r>
          </a:p>
          <a:p>
            <a:pPr lvl="1"/>
            <a:r>
              <a:rPr lang="en-US" smtClean="0"/>
              <a:t>Roles, Responsibilities, Accountabilities, Authority</a:t>
            </a:r>
          </a:p>
          <a:p>
            <a:pPr lvl="1"/>
            <a:r>
              <a:rPr lang="en-US" smtClean="0"/>
              <a:t>Organizational Realities (politics)</a:t>
            </a:r>
          </a:p>
          <a:p>
            <a:pPr lvl="1"/>
            <a:r>
              <a:rPr lang="en-US" smtClean="0"/>
              <a:t>Interfaces</a:t>
            </a:r>
          </a:p>
          <a:p>
            <a:pPr lvl="1"/>
            <a:r>
              <a:rPr lang="en-US" smtClean="0"/>
              <a:t>Communications Plan</a:t>
            </a:r>
          </a:p>
          <a:p>
            <a:pPr lvl="1"/>
            <a:r>
              <a:rPr lang="en-US" smtClean="0"/>
              <a:t>Project notebook composition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Priorities</a:t>
            </a:r>
          </a:p>
        </p:txBody>
      </p:sp>
      <p:sp>
        <p:nvSpPr>
          <p:cNvPr id="6148" name="Content Placeholder 5"/>
          <p:cNvSpPr>
            <a:spLocks noGrp="1"/>
          </p:cNvSpPr>
          <p:nvPr>
            <p:ph idx="1"/>
          </p:nvPr>
        </p:nvSpPr>
        <p:spPr>
          <a:xfrm>
            <a:off x="533400" y="4648200"/>
            <a:ext cx="8153400" cy="1295400"/>
          </a:xfrm>
        </p:spPr>
        <p:txBody>
          <a:bodyPr/>
          <a:lstStyle/>
          <a:p>
            <a:r>
              <a:rPr lang="en-US" sz="1800" smtClean="0"/>
              <a:t>Constrain : Original parameter is fixed</a:t>
            </a:r>
          </a:p>
          <a:p>
            <a:r>
              <a:rPr lang="en-US" sz="1800" smtClean="0"/>
              <a:t>Accept : Criterion is tolerable not to meet the original parameter</a:t>
            </a:r>
          </a:p>
          <a:p>
            <a:r>
              <a:rPr lang="en-US" sz="1800" smtClean="0"/>
              <a:t>Optimize : Given the scope of the project, which criterion should be optimized?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7B6BD248-D4CF-4CCE-94F4-22AE77ED6A6B}" type="slidenum">
              <a:rPr lang="en-US"/>
              <a:pPr>
                <a:defRPr/>
              </a:pPr>
              <a:t>27</a:t>
            </a:fld>
            <a:endParaRPr lang="en-US"/>
          </a:p>
        </p:txBody>
      </p:sp>
      <p:graphicFrame>
        <p:nvGraphicFramePr>
          <p:cNvPr id="6146" name="Object 1024"/>
          <p:cNvGraphicFramePr>
            <a:graphicFrameLocks noChangeAspect="1"/>
          </p:cNvGraphicFramePr>
          <p:nvPr/>
        </p:nvGraphicFramePr>
        <p:xfrm>
          <a:off x="1752600" y="1905000"/>
          <a:ext cx="5638800" cy="2514600"/>
        </p:xfrm>
        <a:graphic>
          <a:graphicData uri="http://schemas.openxmlformats.org/presentationml/2006/ole">
            <p:oleObj spid="_x0000_s6146" name="Worksheet" r:id="rId3" imgW="3303360" imgH="1579680" progId="Excel.Sheet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Organizational Structure Influences on PM</a:t>
            </a:r>
          </a:p>
        </p:txBody>
      </p:sp>
      <p:sp>
        <p:nvSpPr>
          <p:cNvPr id="34819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8F3F74B4-27B7-4C25-8763-9D0461B8A288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Some Sample Project Organizations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Functional Organization</a:t>
            </a:r>
          </a:p>
          <a:p>
            <a:pPr lvl="1"/>
            <a:r>
              <a:rPr lang="en-US" sz="2400" smtClean="0"/>
              <a:t>Project staff members are grouped by specialty; perceived scope is limited to the boundaries of the function</a:t>
            </a:r>
            <a:endParaRPr lang="en-US" smtClean="0"/>
          </a:p>
          <a:p>
            <a:r>
              <a:rPr lang="en-US" smtClean="0"/>
              <a:t>Projectized Organization</a:t>
            </a:r>
          </a:p>
          <a:p>
            <a:pPr lvl="1"/>
            <a:r>
              <a:rPr lang="en-US" sz="2400" smtClean="0"/>
              <a:t>Organizations resources are dedicated to project work; PMs are independent</a:t>
            </a:r>
            <a:endParaRPr lang="en-US" smtClean="0"/>
          </a:p>
          <a:p>
            <a:r>
              <a:rPr lang="en-US" smtClean="0"/>
              <a:t>Strong Matrix Organization</a:t>
            </a:r>
          </a:p>
          <a:p>
            <a:pPr lvl="1"/>
            <a:r>
              <a:rPr lang="en-US" sz="2400" smtClean="0"/>
              <a:t>Blend of functional and projectized organization leaning more toward the second type</a:t>
            </a:r>
          </a:p>
          <a:p>
            <a:endParaRPr lang="en-US" sz="2400" smtClean="0"/>
          </a:p>
          <a:p>
            <a:endParaRPr lang="en-US" sz="2400" smtClean="0"/>
          </a:p>
          <a:p>
            <a:endParaRPr lang="en-US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96DC62DE-161C-4218-8FEF-B408DBDF8D40}" type="slidenum">
              <a:rPr lang="en-US"/>
              <a:pPr>
                <a:defRPr/>
              </a:pPr>
              <a:t>3</a:t>
            </a:fld>
            <a:endParaRPr lang="en-US"/>
          </a:p>
        </p:txBody>
      </p:sp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905000"/>
            <a:ext cx="8667750" cy="4265613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Different PM Organizational Structures </a:t>
            </a: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475" y="2590800"/>
            <a:ext cx="42227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438400"/>
            <a:ext cx="4114800" cy="241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9" name="TextBox 4"/>
          <p:cNvSpPr txBox="1">
            <a:spLocks noChangeArrowheads="1"/>
          </p:cNvSpPr>
          <p:nvPr/>
        </p:nvSpPr>
        <p:spPr bwMode="auto">
          <a:xfrm>
            <a:off x="1600200" y="5257800"/>
            <a:ext cx="12493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Functional</a:t>
            </a:r>
          </a:p>
        </p:txBody>
      </p:sp>
      <p:sp>
        <p:nvSpPr>
          <p:cNvPr id="36870" name="TextBox 5"/>
          <p:cNvSpPr txBox="1">
            <a:spLocks noChangeArrowheads="1"/>
          </p:cNvSpPr>
          <p:nvPr/>
        </p:nvSpPr>
        <p:spPr bwMode="auto">
          <a:xfrm>
            <a:off x="6019800" y="5257800"/>
            <a:ext cx="1325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Projectized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Different PM Organizational Structures</a:t>
            </a:r>
          </a:p>
        </p:txBody>
      </p:sp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09800"/>
            <a:ext cx="3351213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Box 3"/>
          <p:cNvSpPr txBox="1">
            <a:spLocks noChangeArrowheads="1"/>
          </p:cNvSpPr>
          <p:nvPr/>
        </p:nvSpPr>
        <p:spPr bwMode="auto">
          <a:xfrm>
            <a:off x="990600" y="4419600"/>
            <a:ext cx="1463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Weak Matrix</a:t>
            </a:r>
          </a:p>
        </p:txBody>
      </p:sp>
      <p:pic>
        <p:nvPicPr>
          <p:cNvPr id="3789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4191000"/>
            <a:ext cx="3627438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4" name="TextBox 5"/>
          <p:cNvSpPr txBox="1">
            <a:spLocks noChangeArrowheads="1"/>
          </p:cNvSpPr>
          <p:nvPr/>
        </p:nvSpPr>
        <p:spPr bwMode="auto">
          <a:xfrm>
            <a:off x="3581400" y="6248400"/>
            <a:ext cx="1838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Balanced Matrix</a:t>
            </a:r>
          </a:p>
        </p:txBody>
      </p:sp>
      <p:pic>
        <p:nvPicPr>
          <p:cNvPr id="3789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2209800"/>
            <a:ext cx="3671888" cy="217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6" name="TextBox 7"/>
          <p:cNvSpPr txBox="1">
            <a:spLocks noChangeArrowheads="1"/>
          </p:cNvSpPr>
          <p:nvPr/>
        </p:nvSpPr>
        <p:spPr bwMode="auto">
          <a:xfrm>
            <a:off x="6553200" y="4495800"/>
            <a:ext cx="1557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Strong Matrix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Different PM Organizational Matrix</a:t>
            </a:r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2438400"/>
            <a:ext cx="5538788" cy="324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6" name="TextBox 3"/>
          <p:cNvSpPr txBox="1">
            <a:spLocks noChangeArrowheads="1"/>
          </p:cNvSpPr>
          <p:nvPr/>
        </p:nvSpPr>
        <p:spPr bwMode="auto">
          <a:xfrm>
            <a:off x="3505200" y="5867400"/>
            <a:ext cx="26590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Composite Organization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209800"/>
            <a:ext cx="82518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41B68364-00BB-4309-879D-00CE2E419485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Stakeholders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Individuals and/or organizations that are actively involved in the project or whose interests may be positively or negatively affected as a results of project completion</a:t>
            </a:r>
          </a:p>
          <a:p>
            <a:r>
              <a:rPr lang="en-US" smtClean="0"/>
              <a:t>Key stakeholders</a:t>
            </a:r>
          </a:p>
          <a:p>
            <a:pPr lvl="1"/>
            <a:r>
              <a:rPr lang="en-US" smtClean="0"/>
              <a:t>PM, customer, project team members, project sponsor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27180008-5857-4F99-8B08-39057E9904A4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Sponsor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Champions the project and uses their influence to gain approval of the project</a:t>
            </a:r>
          </a:p>
          <a:p>
            <a:r>
              <a:rPr lang="en-US" smtClean="0"/>
              <a:t>They shelter the project from interference</a:t>
            </a:r>
          </a:p>
          <a:p>
            <a:r>
              <a:rPr lang="en-US" smtClean="0"/>
              <a:t>Should always be informed of any 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When we do project management….</a:t>
            </a:r>
          </a:p>
        </p:txBody>
      </p:sp>
      <p:sp>
        <p:nvSpPr>
          <p:cNvPr id="16387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E0C16182-49F7-45C4-AC64-4DF3409F604C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1741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Terminology</a:t>
            </a:r>
          </a:p>
        </p:txBody>
      </p:sp>
      <p:sp>
        <p:nvSpPr>
          <p:cNvPr id="1741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838200" y="1981200"/>
            <a:ext cx="7848600" cy="4114800"/>
          </a:xfrm>
        </p:spPr>
        <p:txBody>
          <a:bodyPr/>
          <a:lstStyle/>
          <a:p>
            <a:r>
              <a:rPr lang="en-US" sz="2200" smtClean="0"/>
              <a:t>Organizations typically divide a project into </a:t>
            </a:r>
            <a:r>
              <a:rPr lang="en-US" sz="2200" i="1" smtClean="0"/>
              <a:t>project phases</a:t>
            </a:r>
            <a:r>
              <a:rPr lang="en-US" sz="2200" smtClean="0"/>
              <a:t> to improve management control</a:t>
            </a:r>
          </a:p>
          <a:p>
            <a:endParaRPr lang="en-US" sz="2200" smtClean="0"/>
          </a:p>
          <a:p>
            <a:r>
              <a:rPr lang="en-US" sz="2200" smtClean="0"/>
              <a:t>Collectively, these </a:t>
            </a:r>
            <a:r>
              <a:rPr lang="en-US" sz="2200" i="1" smtClean="0"/>
              <a:t>project phases</a:t>
            </a:r>
            <a:r>
              <a:rPr lang="en-US" sz="2200" smtClean="0"/>
              <a:t> are called the </a:t>
            </a:r>
            <a:r>
              <a:rPr lang="en-US" sz="2200" i="1" smtClean="0"/>
              <a:t>project life cycle.  </a:t>
            </a:r>
            <a:r>
              <a:rPr lang="en-US" sz="2200" smtClean="0"/>
              <a:t>The </a:t>
            </a:r>
            <a:r>
              <a:rPr lang="en-US" sz="2200" b="1" smtClean="0"/>
              <a:t> project life cycle </a:t>
            </a:r>
            <a:r>
              <a:rPr lang="en-US" sz="2200" smtClean="0"/>
              <a:t>defines…</a:t>
            </a:r>
          </a:p>
          <a:p>
            <a:pPr lvl="1"/>
            <a:endParaRPr lang="en-US" sz="2200" smtClean="0"/>
          </a:p>
          <a:p>
            <a:pPr lvl="1"/>
            <a:r>
              <a:rPr lang="en-US" sz="2200" smtClean="0"/>
              <a:t>the beginning and the end of a project</a:t>
            </a:r>
          </a:p>
          <a:p>
            <a:pPr lvl="1"/>
            <a:r>
              <a:rPr lang="en-US" sz="2200" smtClean="0"/>
              <a:t>what technical work should be done at each phase</a:t>
            </a:r>
          </a:p>
          <a:p>
            <a:pPr lvl="1"/>
            <a:r>
              <a:rPr lang="en-US" sz="2200" smtClean="0"/>
              <a:t>who should be involved at each phase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Management consists of five phases as per PMBOK</a:t>
            </a:r>
          </a:p>
        </p:txBody>
      </p:sp>
      <p:sp>
        <p:nvSpPr>
          <p:cNvPr id="15365" name="Oval 7"/>
          <p:cNvSpPr>
            <a:spLocks noChangeArrowheads="1"/>
          </p:cNvSpPr>
          <p:nvPr/>
        </p:nvSpPr>
        <p:spPr bwMode="auto">
          <a:xfrm>
            <a:off x="2278063" y="2613025"/>
            <a:ext cx="1806575" cy="731838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600" b="1">
                <a:latin typeface="Arial" charset="0"/>
              </a:rPr>
              <a:t>Initiating Processes</a:t>
            </a:r>
          </a:p>
        </p:txBody>
      </p:sp>
      <p:sp>
        <p:nvSpPr>
          <p:cNvPr id="18436" name="Rectangle 10"/>
          <p:cNvSpPr>
            <a:spLocks noChangeArrowheads="1"/>
          </p:cNvSpPr>
          <p:nvPr/>
        </p:nvSpPr>
        <p:spPr bwMode="auto">
          <a:xfrm>
            <a:off x="687388" y="2227263"/>
            <a:ext cx="7983537" cy="4224337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</a:pPr>
            <a:endParaRPr lang="en-US" sz="3200" b="1">
              <a:latin typeface="Arial" charset="0"/>
            </a:endParaRPr>
          </a:p>
        </p:txBody>
      </p:sp>
      <p:cxnSp>
        <p:nvCxnSpPr>
          <p:cNvPr id="18437" name="Straight Connector 12"/>
          <p:cNvCxnSpPr>
            <a:cxnSpLocks noChangeShapeType="1"/>
          </p:cNvCxnSpPr>
          <p:nvPr/>
        </p:nvCxnSpPr>
        <p:spPr bwMode="auto">
          <a:xfrm>
            <a:off x="687388" y="3736975"/>
            <a:ext cx="8056562" cy="142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438" name="Straight Connector 15"/>
          <p:cNvCxnSpPr>
            <a:cxnSpLocks noChangeShapeType="1"/>
          </p:cNvCxnSpPr>
          <p:nvPr/>
        </p:nvCxnSpPr>
        <p:spPr bwMode="auto">
          <a:xfrm flipH="1">
            <a:off x="4578350" y="2227263"/>
            <a:ext cx="14288" cy="15097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8439" name="TextBox 16"/>
          <p:cNvSpPr txBox="1">
            <a:spLocks noChangeArrowheads="1"/>
          </p:cNvSpPr>
          <p:nvPr/>
        </p:nvSpPr>
        <p:spPr bwMode="auto">
          <a:xfrm>
            <a:off x="762000" y="2286000"/>
            <a:ext cx="195262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Define &amp; Organize</a:t>
            </a:r>
          </a:p>
        </p:txBody>
      </p:sp>
      <p:sp>
        <p:nvSpPr>
          <p:cNvPr id="18440" name="TextBox 17"/>
          <p:cNvSpPr txBox="1">
            <a:spLocks noChangeArrowheads="1"/>
          </p:cNvSpPr>
          <p:nvPr/>
        </p:nvSpPr>
        <p:spPr bwMode="auto">
          <a:xfrm>
            <a:off x="6732588" y="2336800"/>
            <a:ext cx="172561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Plan the project</a:t>
            </a:r>
          </a:p>
        </p:txBody>
      </p:sp>
      <p:sp>
        <p:nvSpPr>
          <p:cNvPr id="18441" name="TextBox 18"/>
          <p:cNvSpPr txBox="1">
            <a:spLocks noChangeArrowheads="1"/>
          </p:cNvSpPr>
          <p:nvPr/>
        </p:nvSpPr>
        <p:spPr bwMode="auto">
          <a:xfrm>
            <a:off x="1112838" y="5080000"/>
            <a:ext cx="17589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Manage Project </a:t>
            </a:r>
          </a:p>
          <a:p>
            <a:r>
              <a:rPr lang="en-US" sz="1600"/>
              <a:t>Progress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4084638" y="2554288"/>
            <a:ext cx="2771775" cy="863600"/>
            <a:chOff x="4084638" y="2554288"/>
            <a:chExt cx="2771775" cy="863600"/>
          </a:xfrm>
        </p:grpSpPr>
        <p:sp>
          <p:nvSpPr>
            <p:cNvPr id="18453" name="Oval 6"/>
            <p:cNvSpPr>
              <a:spLocks noChangeArrowheads="1"/>
            </p:cNvSpPr>
            <p:nvPr/>
          </p:nvSpPr>
          <p:spPr bwMode="auto">
            <a:xfrm>
              <a:off x="4948238" y="2554288"/>
              <a:ext cx="1908175" cy="863600"/>
            </a:xfrm>
            <a:prstGeom prst="ellips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80000"/>
                </a:lnSpc>
              </a:pPr>
              <a:r>
                <a:rPr lang="en-US" sz="1600">
                  <a:latin typeface="Arial" charset="0"/>
                </a:rPr>
                <a:t>Planning</a:t>
              </a:r>
              <a:r>
                <a:rPr lang="en-US" sz="1600" b="1">
                  <a:latin typeface="Arial" charset="0"/>
                </a:rPr>
                <a:t> Processes</a:t>
              </a:r>
            </a:p>
          </p:txBody>
        </p:sp>
        <p:cxnSp>
          <p:nvCxnSpPr>
            <p:cNvPr id="18454" name="Straight Arrow Connector 20"/>
            <p:cNvCxnSpPr>
              <a:cxnSpLocks noChangeShapeType="1"/>
              <a:stCxn id="15365" idx="6"/>
              <a:endCxn id="18453" idx="2"/>
            </p:cNvCxnSpPr>
            <p:nvPr/>
          </p:nvCxnSpPr>
          <p:spPr bwMode="auto">
            <a:xfrm>
              <a:off x="4084638" y="2979738"/>
              <a:ext cx="863600" cy="6350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cxnSp>
        <p:nvCxnSpPr>
          <p:cNvPr id="15375" name="Straight Arrow Connector 23"/>
          <p:cNvCxnSpPr>
            <a:cxnSpLocks noChangeShapeType="1"/>
          </p:cNvCxnSpPr>
          <p:nvPr/>
        </p:nvCxnSpPr>
        <p:spPr bwMode="auto">
          <a:xfrm flipV="1">
            <a:off x="4237038" y="3316288"/>
            <a:ext cx="877887" cy="798512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6334125" y="3290888"/>
            <a:ext cx="1901825" cy="1679575"/>
            <a:chOff x="6334125" y="3290888"/>
            <a:chExt cx="1901825" cy="1679575"/>
          </a:xfrm>
        </p:grpSpPr>
        <p:sp>
          <p:nvSpPr>
            <p:cNvPr id="18451" name="Oval 8"/>
            <p:cNvSpPr>
              <a:spLocks noChangeArrowheads="1"/>
            </p:cNvSpPr>
            <p:nvPr/>
          </p:nvSpPr>
          <p:spPr bwMode="auto">
            <a:xfrm>
              <a:off x="6334125" y="4071938"/>
              <a:ext cx="1901825" cy="898525"/>
            </a:xfrm>
            <a:prstGeom prst="ellips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80000"/>
                </a:lnSpc>
              </a:pPr>
              <a:r>
                <a:rPr lang="en-US" sz="1600" b="1">
                  <a:latin typeface="Arial" charset="0"/>
                </a:rPr>
                <a:t>Executing</a:t>
              </a:r>
            </a:p>
            <a:p>
              <a:pPr>
                <a:lnSpc>
                  <a:spcPct val="80000"/>
                </a:lnSpc>
              </a:pPr>
              <a:r>
                <a:rPr lang="en-US" sz="1600" b="1">
                  <a:latin typeface="Arial" charset="0"/>
                </a:rPr>
                <a:t>Processes</a:t>
              </a:r>
            </a:p>
          </p:txBody>
        </p:sp>
        <p:cxnSp>
          <p:nvCxnSpPr>
            <p:cNvPr id="18452" name="Straight Arrow Connector 25"/>
            <p:cNvCxnSpPr>
              <a:cxnSpLocks noChangeShapeType="1"/>
              <a:stCxn id="18453" idx="5"/>
              <a:endCxn id="18451" idx="0"/>
            </p:cNvCxnSpPr>
            <p:nvPr/>
          </p:nvCxnSpPr>
          <p:spPr bwMode="auto">
            <a:xfrm>
              <a:off x="6577013" y="3290888"/>
              <a:ext cx="708025" cy="781050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4237038" y="4927600"/>
            <a:ext cx="2474912" cy="1204913"/>
            <a:chOff x="4237038" y="4927600"/>
            <a:chExt cx="2474912" cy="1204913"/>
          </a:xfrm>
        </p:grpSpPr>
        <p:sp>
          <p:nvSpPr>
            <p:cNvPr id="18449" name="Oval 9"/>
            <p:cNvSpPr>
              <a:spLocks noChangeArrowheads="1"/>
            </p:cNvSpPr>
            <p:nvPr/>
          </p:nvSpPr>
          <p:spPr bwMode="auto">
            <a:xfrm>
              <a:off x="4824413" y="5319713"/>
              <a:ext cx="1887537" cy="812800"/>
            </a:xfrm>
            <a:prstGeom prst="ellips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80000"/>
                </a:lnSpc>
              </a:pPr>
              <a:r>
                <a:rPr lang="en-US" sz="1600" b="1">
                  <a:latin typeface="Arial" charset="0"/>
                </a:rPr>
                <a:t>Closing Processes</a:t>
              </a:r>
            </a:p>
          </p:txBody>
        </p:sp>
        <p:cxnSp>
          <p:nvCxnSpPr>
            <p:cNvPr id="18450" name="Straight Arrow Connector 28"/>
            <p:cNvCxnSpPr>
              <a:cxnSpLocks noChangeShapeType="1"/>
              <a:endCxn id="18449" idx="2"/>
            </p:cNvCxnSpPr>
            <p:nvPr/>
          </p:nvCxnSpPr>
          <p:spPr bwMode="auto">
            <a:xfrm>
              <a:off x="4237038" y="4927600"/>
              <a:ext cx="587375" cy="798513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3286125" y="4114800"/>
            <a:ext cx="3048000" cy="812800"/>
            <a:chOff x="3286125" y="4114800"/>
            <a:chExt cx="3048000" cy="812800"/>
          </a:xfrm>
        </p:grpSpPr>
        <p:sp>
          <p:nvSpPr>
            <p:cNvPr id="18447" name="Oval 5"/>
            <p:cNvSpPr>
              <a:spLocks noChangeArrowheads="1"/>
            </p:cNvSpPr>
            <p:nvPr/>
          </p:nvSpPr>
          <p:spPr bwMode="auto">
            <a:xfrm>
              <a:off x="3286125" y="4114800"/>
              <a:ext cx="1901825" cy="812800"/>
            </a:xfrm>
            <a:prstGeom prst="ellips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80000"/>
                </a:lnSpc>
              </a:pPr>
              <a:r>
                <a:rPr lang="en-US" sz="1600" b="1">
                  <a:latin typeface="Arial" charset="0"/>
                </a:rPr>
                <a:t>Controlling</a:t>
              </a:r>
            </a:p>
            <a:p>
              <a:pPr>
                <a:lnSpc>
                  <a:spcPct val="80000"/>
                </a:lnSpc>
              </a:pPr>
              <a:r>
                <a:rPr lang="en-US" sz="1600">
                  <a:latin typeface="Arial" charset="0"/>
                </a:rPr>
                <a:t>Processes</a:t>
              </a:r>
              <a:endParaRPr lang="en-US" sz="1600" b="1">
                <a:latin typeface="Arial" charset="0"/>
              </a:endParaRPr>
            </a:p>
          </p:txBody>
        </p:sp>
        <p:cxnSp>
          <p:nvCxnSpPr>
            <p:cNvPr id="18448" name="Straight Arrow Connector 31"/>
            <p:cNvCxnSpPr>
              <a:cxnSpLocks noChangeShapeType="1"/>
              <a:endCxn id="18451" idx="2"/>
            </p:cNvCxnSpPr>
            <p:nvPr/>
          </p:nvCxnSpPr>
          <p:spPr bwMode="auto">
            <a:xfrm>
              <a:off x="5187950" y="4521200"/>
              <a:ext cx="1146175" cy="0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</a:rPr>
              <a:t>Each of them has the following objective…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381000" y="2209800"/>
          <a:ext cx="3194050" cy="4279900"/>
        </p:xfrm>
        <a:graphic>
          <a:graphicData uri="http://schemas.openxmlformats.org/presentationml/2006/ole">
            <p:oleObj spid="_x0000_s1026" name="Visio" r:id="rId3" imgW="3222284" imgH="4841259" progId="Visio.Drawing.11">
              <p:embed/>
            </p:oleObj>
          </a:graphicData>
        </a:graphic>
      </p:graphicFrame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276600" y="2438400"/>
            <a:ext cx="3270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/>
              <a:t>Sets the foundation  of the project</a:t>
            </a:r>
            <a:endParaRPr lang="en-US" i="1"/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3276600" y="3505200"/>
            <a:ext cx="35687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/>
              <a:t>Establishes detailed project plans of </a:t>
            </a:r>
          </a:p>
          <a:p>
            <a:r>
              <a:rPr lang="en-US" sz="1800" i="1"/>
              <a:t>the project</a:t>
            </a:r>
          </a:p>
        </p:txBody>
      </p:sp>
      <p:sp>
        <p:nvSpPr>
          <p:cNvPr id="1030" name="Text Box 6"/>
          <p:cNvSpPr txBox="1">
            <a:spLocks noChangeArrowheads="1"/>
          </p:cNvSpPr>
          <p:nvPr/>
        </p:nvSpPr>
        <p:spPr bwMode="auto">
          <a:xfrm>
            <a:off x="3276600" y="4800600"/>
            <a:ext cx="4222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/>
              <a:t>The project manager controls the project by</a:t>
            </a:r>
          </a:p>
          <a:p>
            <a:r>
              <a:rPr lang="en-US" sz="1800" i="1"/>
              <a:t>monitoring it’s progress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276600" y="6019800"/>
            <a:ext cx="3956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/>
              <a:t>Occurs when the project’s end product is</a:t>
            </a:r>
          </a:p>
          <a:p>
            <a:r>
              <a:rPr lang="en-US" sz="1800" i="1"/>
              <a:t>complete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</a:rPr>
              <a:t>And each phase has the following tasks…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533400" y="2273300"/>
          <a:ext cx="3084513" cy="4279900"/>
        </p:xfrm>
        <a:graphic>
          <a:graphicData uri="http://schemas.openxmlformats.org/presentationml/2006/ole">
            <p:oleObj spid="_x0000_s2050" name="VISIO" r:id="rId3" imgW="3193560" imgH="4812480" progId="Visio.Drawing.11">
              <p:embed/>
            </p:oleObj>
          </a:graphicData>
        </a:graphic>
      </p:graphicFrame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2971800" y="2362200"/>
            <a:ext cx="2590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/>
              <a:t>Step 1 : Define the project</a:t>
            </a:r>
            <a:endParaRPr lang="en-US" i="1"/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2971800" y="2895600"/>
            <a:ext cx="4416425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/>
              <a:t>Step 2:  Generate Tasks</a:t>
            </a:r>
          </a:p>
          <a:p>
            <a:r>
              <a:rPr lang="en-US" sz="1800" i="1"/>
              <a:t>Step 3:  Determine Roles and Responsibilities</a:t>
            </a:r>
          </a:p>
          <a:p>
            <a:r>
              <a:rPr lang="en-US" sz="1800" i="1"/>
              <a:t>Step 4:  Define Task Interdependences</a:t>
            </a:r>
          </a:p>
          <a:p>
            <a:r>
              <a:rPr lang="en-US" sz="1800" i="1"/>
              <a:t>Step 5: Develop Schedule</a:t>
            </a:r>
          </a:p>
          <a:p>
            <a:r>
              <a:rPr lang="en-US" sz="1800" i="1"/>
              <a:t>Step 6:  Generate Budget</a:t>
            </a:r>
          </a:p>
          <a:p>
            <a:r>
              <a:rPr lang="en-US" sz="1800" i="1"/>
              <a:t>Step 7: Allocate Resources</a:t>
            </a:r>
          </a:p>
          <a:p>
            <a:r>
              <a:rPr lang="en-US" sz="1800" i="1"/>
              <a:t>Step 8:  Develop Risk Management</a:t>
            </a: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2971800" y="5105400"/>
            <a:ext cx="3746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/>
              <a:t>Step 9:  Track and Manage the Project</a:t>
            </a:r>
          </a:p>
        </p:txBody>
      </p:sp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2971800" y="6172200"/>
            <a:ext cx="37734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/>
              <a:t>Step 10:  Perform Post-Project Review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80529373-D55E-4923-8282-0CF428FA86AA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Project Life Cycle</a:t>
            </a:r>
          </a:p>
        </p:txBody>
      </p:sp>
      <p:sp>
        <p:nvSpPr>
          <p:cNvPr id="19460" name="Freeform 7"/>
          <p:cNvSpPr>
            <a:spLocks/>
          </p:cNvSpPr>
          <p:nvPr/>
        </p:nvSpPr>
        <p:spPr bwMode="auto">
          <a:xfrm>
            <a:off x="1349375" y="2730500"/>
            <a:ext cx="6221413" cy="2211388"/>
          </a:xfrm>
          <a:custGeom>
            <a:avLst/>
            <a:gdLst>
              <a:gd name="T0" fmla="*/ 0 w 4862"/>
              <a:gd name="T1" fmla="*/ 2080740 h 1608"/>
              <a:gd name="T2" fmla="*/ 140756 w 4862"/>
              <a:gd name="T3" fmla="*/ 2020230 h 1608"/>
              <a:gd name="T4" fmla="*/ 513119 w 4862"/>
              <a:gd name="T5" fmla="*/ 2003727 h 1608"/>
              <a:gd name="T6" fmla="*/ 1374290 w 4862"/>
              <a:gd name="T7" fmla="*/ 1972096 h 1608"/>
              <a:gd name="T8" fmla="*/ 1608457 w 4862"/>
              <a:gd name="T9" fmla="*/ 1940466 h 1608"/>
              <a:gd name="T10" fmla="*/ 1736417 w 4862"/>
              <a:gd name="T11" fmla="*/ 1903334 h 1608"/>
              <a:gd name="T12" fmla="*/ 1857978 w 4862"/>
              <a:gd name="T13" fmla="*/ 1833197 h 1608"/>
              <a:gd name="T14" fmla="*/ 1842623 w 4862"/>
              <a:gd name="T15" fmla="*/ 1868953 h 1608"/>
              <a:gd name="T16" fmla="*/ 1961626 w 4862"/>
              <a:gd name="T17" fmla="*/ 1745181 h 1608"/>
              <a:gd name="T18" fmla="*/ 2066553 w 4862"/>
              <a:gd name="T19" fmla="*/ 1647539 h 1608"/>
              <a:gd name="T20" fmla="*/ 2161243 w 4862"/>
              <a:gd name="T21" fmla="*/ 1563650 h 1608"/>
              <a:gd name="T22" fmla="*/ 2245697 w 4862"/>
              <a:gd name="T23" fmla="*/ 1439878 h 1608"/>
              <a:gd name="T24" fmla="*/ 2339108 w 4862"/>
              <a:gd name="T25" fmla="*/ 1342235 h 1608"/>
              <a:gd name="T26" fmla="*/ 2399249 w 4862"/>
              <a:gd name="T27" fmla="*/ 1292727 h 1608"/>
              <a:gd name="T28" fmla="*/ 2470906 w 4862"/>
              <a:gd name="T29" fmla="*/ 1193709 h 1608"/>
              <a:gd name="T30" fmla="*/ 2589909 w 4862"/>
              <a:gd name="T31" fmla="*/ 1034181 h 1608"/>
              <a:gd name="T32" fmla="*/ 2687159 w 4862"/>
              <a:gd name="T33" fmla="*/ 823770 h 1608"/>
              <a:gd name="T34" fmla="*/ 3019855 w 4862"/>
              <a:gd name="T35" fmla="*/ 380942 h 1608"/>
              <a:gd name="T36" fmla="*/ 3197719 w 4862"/>
              <a:gd name="T37" fmla="*/ 246168 h 1608"/>
              <a:gd name="T38" fmla="*/ 3362788 w 4862"/>
              <a:gd name="T39" fmla="*/ 125147 h 1608"/>
              <a:gd name="T40" fmla="*/ 3433165 w 4862"/>
              <a:gd name="T41" fmla="*/ 101768 h 1608"/>
              <a:gd name="T42" fmla="*/ 3549609 w 4862"/>
              <a:gd name="T43" fmla="*/ 67387 h 1608"/>
              <a:gd name="T44" fmla="*/ 3947564 w 4862"/>
              <a:gd name="T45" fmla="*/ 0 h 1608"/>
              <a:gd name="T46" fmla="*/ 4294336 w 4862"/>
              <a:gd name="T47" fmla="*/ 44008 h 1608"/>
              <a:gd name="T48" fmla="*/ 4351918 w 4862"/>
              <a:gd name="T49" fmla="*/ 108644 h 1608"/>
              <a:gd name="T50" fmla="*/ 4442769 w 4862"/>
              <a:gd name="T51" fmla="*/ 210412 h 1608"/>
              <a:gd name="T52" fmla="*/ 4669258 w 4862"/>
              <a:gd name="T53" fmla="*/ 515715 h 1608"/>
              <a:gd name="T54" fmla="*/ 4738356 w 4862"/>
              <a:gd name="T55" fmla="*/ 654615 h 1608"/>
              <a:gd name="T56" fmla="*/ 4804896 w 4862"/>
              <a:gd name="T57" fmla="*/ 793514 h 1608"/>
              <a:gd name="T58" fmla="*/ 4894468 w 4862"/>
              <a:gd name="T59" fmla="*/ 1006677 h 1608"/>
              <a:gd name="T60" fmla="*/ 4972523 w 4862"/>
              <a:gd name="T61" fmla="*/ 1221214 h 1608"/>
              <a:gd name="T62" fmla="*/ 5187496 w 4862"/>
              <a:gd name="T63" fmla="*/ 1501764 h 1608"/>
              <a:gd name="T64" fmla="*/ 5370480 w 4862"/>
              <a:gd name="T65" fmla="*/ 1705299 h 1608"/>
              <a:gd name="T66" fmla="*/ 5392233 w 4862"/>
              <a:gd name="T67" fmla="*/ 1731429 h 1608"/>
              <a:gd name="T68" fmla="*/ 5415266 w 4862"/>
              <a:gd name="T69" fmla="*/ 1780938 h 1608"/>
              <a:gd name="T70" fmla="*/ 5448535 w 4862"/>
              <a:gd name="T71" fmla="*/ 1807067 h 1608"/>
              <a:gd name="T72" fmla="*/ 5586732 w 4862"/>
              <a:gd name="T73" fmla="*/ 1934965 h 1608"/>
              <a:gd name="T74" fmla="*/ 5644314 w 4862"/>
              <a:gd name="T75" fmla="*/ 1961094 h 1608"/>
              <a:gd name="T76" fmla="*/ 5736445 w 4862"/>
              <a:gd name="T77" fmla="*/ 2013353 h 1608"/>
              <a:gd name="T78" fmla="*/ 5782511 w 4862"/>
              <a:gd name="T79" fmla="*/ 2051860 h 1608"/>
              <a:gd name="T80" fmla="*/ 5991085 w 4862"/>
              <a:gd name="T81" fmla="*/ 2142626 h 1608"/>
              <a:gd name="T82" fmla="*/ 6035871 w 4862"/>
              <a:gd name="T83" fmla="*/ 2170131 h 1608"/>
              <a:gd name="T84" fmla="*/ 6175347 w 4862"/>
              <a:gd name="T85" fmla="*/ 2197636 h 1608"/>
              <a:gd name="T86" fmla="*/ 6221413 w 4862"/>
              <a:gd name="T87" fmla="*/ 2211388 h 160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4862"/>
              <a:gd name="T133" fmla="*/ 0 h 1608"/>
              <a:gd name="T134" fmla="*/ 4862 w 4862"/>
              <a:gd name="T135" fmla="*/ 1608 h 160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4862" h="1608">
                <a:moveTo>
                  <a:pt x="0" y="1513"/>
                </a:moveTo>
                <a:cubicBezTo>
                  <a:pt x="38" y="1502"/>
                  <a:pt x="69" y="1476"/>
                  <a:pt x="110" y="1469"/>
                </a:cubicBezTo>
                <a:cubicBezTo>
                  <a:pt x="190" y="1456"/>
                  <a:pt x="352" y="1458"/>
                  <a:pt x="401" y="1457"/>
                </a:cubicBezTo>
                <a:cubicBezTo>
                  <a:pt x="619" y="1430"/>
                  <a:pt x="852" y="1440"/>
                  <a:pt x="1074" y="1434"/>
                </a:cubicBezTo>
                <a:cubicBezTo>
                  <a:pt x="1136" y="1425"/>
                  <a:pt x="1195" y="1416"/>
                  <a:pt x="1257" y="1411"/>
                </a:cubicBezTo>
                <a:cubicBezTo>
                  <a:pt x="1290" y="1400"/>
                  <a:pt x="1324" y="1394"/>
                  <a:pt x="1357" y="1384"/>
                </a:cubicBezTo>
                <a:cubicBezTo>
                  <a:pt x="1376" y="1380"/>
                  <a:pt x="1434" y="1338"/>
                  <a:pt x="1452" y="1333"/>
                </a:cubicBezTo>
                <a:cubicBezTo>
                  <a:pt x="1488" y="1314"/>
                  <a:pt x="1440" y="1359"/>
                  <a:pt x="1440" y="1359"/>
                </a:cubicBezTo>
                <a:cubicBezTo>
                  <a:pt x="1457" y="1311"/>
                  <a:pt x="1497" y="1305"/>
                  <a:pt x="1533" y="1269"/>
                </a:cubicBezTo>
                <a:cubicBezTo>
                  <a:pt x="1585" y="1242"/>
                  <a:pt x="1565" y="1222"/>
                  <a:pt x="1615" y="1198"/>
                </a:cubicBezTo>
                <a:cubicBezTo>
                  <a:pt x="1628" y="1160"/>
                  <a:pt x="1660" y="1165"/>
                  <a:pt x="1689" y="1137"/>
                </a:cubicBezTo>
                <a:cubicBezTo>
                  <a:pt x="1705" y="1090"/>
                  <a:pt x="1722" y="1083"/>
                  <a:pt x="1755" y="1047"/>
                </a:cubicBezTo>
                <a:cubicBezTo>
                  <a:pt x="1779" y="1021"/>
                  <a:pt x="1802" y="1000"/>
                  <a:pt x="1828" y="976"/>
                </a:cubicBezTo>
                <a:cubicBezTo>
                  <a:pt x="1832" y="964"/>
                  <a:pt x="1869" y="951"/>
                  <a:pt x="1875" y="940"/>
                </a:cubicBezTo>
                <a:cubicBezTo>
                  <a:pt x="1891" y="915"/>
                  <a:pt x="1931" y="868"/>
                  <a:pt x="1931" y="868"/>
                </a:cubicBezTo>
                <a:cubicBezTo>
                  <a:pt x="1949" y="819"/>
                  <a:pt x="2000" y="799"/>
                  <a:pt x="2024" y="752"/>
                </a:cubicBezTo>
                <a:cubicBezTo>
                  <a:pt x="2051" y="702"/>
                  <a:pt x="2075" y="651"/>
                  <a:pt x="2100" y="599"/>
                </a:cubicBezTo>
                <a:cubicBezTo>
                  <a:pt x="2162" y="467"/>
                  <a:pt x="2250" y="368"/>
                  <a:pt x="2360" y="277"/>
                </a:cubicBezTo>
                <a:cubicBezTo>
                  <a:pt x="2405" y="240"/>
                  <a:pt x="2442" y="192"/>
                  <a:pt x="2499" y="179"/>
                </a:cubicBezTo>
                <a:cubicBezTo>
                  <a:pt x="2528" y="152"/>
                  <a:pt x="2591" y="108"/>
                  <a:pt x="2628" y="91"/>
                </a:cubicBezTo>
                <a:cubicBezTo>
                  <a:pt x="2645" y="82"/>
                  <a:pt x="2683" y="74"/>
                  <a:pt x="2683" y="74"/>
                </a:cubicBezTo>
                <a:cubicBezTo>
                  <a:pt x="2742" y="36"/>
                  <a:pt x="2673" y="75"/>
                  <a:pt x="2774" y="49"/>
                </a:cubicBezTo>
                <a:cubicBezTo>
                  <a:pt x="2949" y="3"/>
                  <a:pt x="2802" y="21"/>
                  <a:pt x="3085" y="0"/>
                </a:cubicBezTo>
                <a:cubicBezTo>
                  <a:pt x="3167" y="4"/>
                  <a:pt x="3276" y="15"/>
                  <a:pt x="3356" y="32"/>
                </a:cubicBezTo>
                <a:cubicBezTo>
                  <a:pt x="3377" y="36"/>
                  <a:pt x="3386" y="64"/>
                  <a:pt x="3401" y="79"/>
                </a:cubicBezTo>
                <a:cubicBezTo>
                  <a:pt x="3426" y="104"/>
                  <a:pt x="3449" y="126"/>
                  <a:pt x="3472" y="153"/>
                </a:cubicBezTo>
                <a:cubicBezTo>
                  <a:pt x="3538" y="232"/>
                  <a:pt x="3605" y="281"/>
                  <a:pt x="3649" y="375"/>
                </a:cubicBezTo>
                <a:cubicBezTo>
                  <a:pt x="3664" y="406"/>
                  <a:pt x="3686" y="446"/>
                  <a:pt x="3703" y="476"/>
                </a:cubicBezTo>
                <a:cubicBezTo>
                  <a:pt x="3725" y="516"/>
                  <a:pt x="3727" y="539"/>
                  <a:pt x="3755" y="577"/>
                </a:cubicBezTo>
                <a:cubicBezTo>
                  <a:pt x="3772" y="637"/>
                  <a:pt x="3788" y="680"/>
                  <a:pt x="3825" y="732"/>
                </a:cubicBezTo>
                <a:cubicBezTo>
                  <a:pt x="3840" y="780"/>
                  <a:pt x="3858" y="849"/>
                  <a:pt x="3886" y="888"/>
                </a:cubicBezTo>
                <a:cubicBezTo>
                  <a:pt x="3913" y="976"/>
                  <a:pt x="4014" y="1014"/>
                  <a:pt x="4054" y="1092"/>
                </a:cubicBezTo>
                <a:cubicBezTo>
                  <a:pt x="4102" y="1188"/>
                  <a:pt x="4139" y="1176"/>
                  <a:pt x="4197" y="1240"/>
                </a:cubicBezTo>
                <a:cubicBezTo>
                  <a:pt x="4203" y="1246"/>
                  <a:pt x="4210" y="1252"/>
                  <a:pt x="4214" y="1259"/>
                </a:cubicBezTo>
                <a:cubicBezTo>
                  <a:pt x="4221" y="1270"/>
                  <a:pt x="4223" y="1285"/>
                  <a:pt x="4232" y="1295"/>
                </a:cubicBezTo>
                <a:cubicBezTo>
                  <a:pt x="4239" y="1303"/>
                  <a:pt x="4249" y="1307"/>
                  <a:pt x="4258" y="1314"/>
                </a:cubicBezTo>
                <a:cubicBezTo>
                  <a:pt x="4294" y="1343"/>
                  <a:pt x="4328" y="1383"/>
                  <a:pt x="4366" y="1407"/>
                </a:cubicBezTo>
                <a:cubicBezTo>
                  <a:pt x="4379" y="1416"/>
                  <a:pt x="4396" y="1419"/>
                  <a:pt x="4411" y="1426"/>
                </a:cubicBezTo>
                <a:cubicBezTo>
                  <a:pt x="4436" y="1437"/>
                  <a:pt x="4462" y="1448"/>
                  <a:pt x="4483" y="1464"/>
                </a:cubicBezTo>
                <a:cubicBezTo>
                  <a:pt x="4495" y="1473"/>
                  <a:pt x="4506" y="1485"/>
                  <a:pt x="4519" y="1492"/>
                </a:cubicBezTo>
                <a:cubicBezTo>
                  <a:pt x="4569" y="1522"/>
                  <a:pt x="4628" y="1533"/>
                  <a:pt x="4682" y="1558"/>
                </a:cubicBezTo>
                <a:cubicBezTo>
                  <a:pt x="4694" y="1563"/>
                  <a:pt x="4704" y="1575"/>
                  <a:pt x="4717" y="1578"/>
                </a:cubicBezTo>
                <a:cubicBezTo>
                  <a:pt x="4753" y="1587"/>
                  <a:pt x="4790" y="1588"/>
                  <a:pt x="4826" y="1598"/>
                </a:cubicBezTo>
                <a:cubicBezTo>
                  <a:pt x="4838" y="1601"/>
                  <a:pt x="4862" y="1608"/>
                  <a:pt x="4862" y="1608"/>
                </a:cubicBezTo>
              </a:path>
            </a:pathLst>
          </a:custGeom>
          <a:noFill/>
          <a:ln w="3810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1" name="Line 8"/>
          <p:cNvSpPr>
            <a:spLocks noChangeShapeType="1"/>
          </p:cNvSpPr>
          <p:nvPr/>
        </p:nvSpPr>
        <p:spPr bwMode="auto">
          <a:xfrm flipV="1">
            <a:off x="1236663" y="5010150"/>
            <a:ext cx="6454775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2" name="Rectangle 9"/>
          <p:cNvSpPr>
            <a:spLocks noChangeArrowheads="1"/>
          </p:cNvSpPr>
          <p:nvPr/>
        </p:nvSpPr>
        <p:spPr bwMode="auto">
          <a:xfrm>
            <a:off x="1236663" y="2509838"/>
            <a:ext cx="1327150" cy="2770187"/>
          </a:xfrm>
          <a:prstGeom prst="rect">
            <a:avLst/>
          </a:prstGeom>
          <a:noFill/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3" name="Rectangle 10"/>
          <p:cNvSpPr>
            <a:spLocks noChangeArrowheads="1"/>
          </p:cNvSpPr>
          <p:nvPr/>
        </p:nvSpPr>
        <p:spPr bwMode="auto">
          <a:xfrm>
            <a:off x="2563813" y="2509838"/>
            <a:ext cx="1266825" cy="2770187"/>
          </a:xfrm>
          <a:prstGeom prst="rect">
            <a:avLst/>
          </a:prstGeom>
          <a:noFill/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Rectangle 11"/>
          <p:cNvSpPr>
            <a:spLocks noChangeArrowheads="1"/>
          </p:cNvSpPr>
          <p:nvPr/>
        </p:nvSpPr>
        <p:spPr bwMode="auto">
          <a:xfrm>
            <a:off x="3830638" y="2509838"/>
            <a:ext cx="2171700" cy="2770187"/>
          </a:xfrm>
          <a:prstGeom prst="rect">
            <a:avLst/>
          </a:prstGeom>
          <a:noFill/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Line 12"/>
          <p:cNvSpPr>
            <a:spLocks noChangeShapeType="1"/>
          </p:cNvSpPr>
          <p:nvPr/>
        </p:nvSpPr>
        <p:spPr bwMode="auto">
          <a:xfrm flipV="1">
            <a:off x="6002338" y="2509838"/>
            <a:ext cx="1689100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Line 13"/>
          <p:cNvSpPr>
            <a:spLocks noChangeShapeType="1"/>
          </p:cNvSpPr>
          <p:nvPr/>
        </p:nvSpPr>
        <p:spPr bwMode="auto">
          <a:xfrm flipV="1">
            <a:off x="6002338" y="5280025"/>
            <a:ext cx="1689100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Text Box 14"/>
          <p:cNvSpPr txBox="1">
            <a:spLocks noChangeArrowheads="1"/>
          </p:cNvSpPr>
          <p:nvPr/>
        </p:nvSpPr>
        <p:spPr bwMode="auto">
          <a:xfrm>
            <a:off x="1290638" y="2082800"/>
            <a:ext cx="10556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02BB6"/>
                </a:solidFill>
              </a:rPr>
              <a:t>Definition</a:t>
            </a:r>
          </a:p>
        </p:txBody>
      </p:sp>
      <p:sp>
        <p:nvSpPr>
          <p:cNvPr id="19468" name="Text Box 15"/>
          <p:cNvSpPr txBox="1">
            <a:spLocks noChangeArrowheads="1"/>
          </p:cNvSpPr>
          <p:nvPr/>
        </p:nvSpPr>
        <p:spPr bwMode="auto">
          <a:xfrm>
            <a:off x="2717800" y="2082800"/>
            <a:ext cx="9636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02BB6"/>
                </a:solidFill>
              </a:rPr>
              <a:t>Planning</a:t>
            </a:r>
          </a:p>
        </p:txBody>
      </p:sp>
      <p:sp>
        <p:nvSpPr>
          <p:cNvPr id="19469" name="Text Box 16"/>
          <p:cNvSpPr txBox="1">
            <a:spLocks noChangeArrowheads="1"/>
          </p:cNvSpPr>
          <p:nvPr/>
        </p:nvSpPr>
        <p:spPr bwMode="auto">
          <a:xfrm>
            <a:off x="4330700" y="2082800"/>
            <a:ext cx="1054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02BB6"/>
                </a:solidFill>
              </a:rPr>
              <a:t>Execution</a:t>
            </a:r>
          </a:p>
        </p:txBody>
      </p:sp>
      <p:sp>
        <p:nvSpPr>
          <p:cNvPr id="19470" name="Text Box 17"/>
          <p:cNvSpPr txBox="1">
            <a:spLocks noChangeArrowheads="1"/>
          </p:cNvSpPr>
          <p:nvPr/>
        </p:nvSpPr>
        <p:spPr bwMode="auto">
          <a:xfrm>
            <a:off x="6413500" y="2082800"/>
            <a:ext cx="9191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02BB6"/>
                </a:solidFill>
              </a:rPr>
              <a:t>Delivery</a:t>
            </a:r>
          </a:p>
        </p:txBody>
      </p:sp>
      <p:sp>
        <p:nvSpPr>
          <p:cNvPr id="19471" name="Text Box 18"/>
          <p:cNvSpPr txBox="1">
            <a:spLocks noChangeArrowheads="1"/>
          </p:cNvSpPr>
          <p:nvPr/>
        </p:nvSpPr>
        <p:spPr bwMode="auto">
          <a:xfrm rot="-5400000">
            <a:off x="245269" y="3685382"/>
            <a:ext cx="14176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02BB6"/>
                </a:solidFill>
              </a:rPr>
              <a:t>Level of effort</a:t>
            </a:r>
          </a:p>
        </p:txBody>
      </p:sp>
      <p:sp>
        <p:nvSpPr>
          <p:cNvPr id="19472" name="Text Box 19"/>
          <p:cNvSpPr txBox="1">
            <a:spLocks noChangeArrowheads="1"/>
          </p:cNvSpPr>
          <p:nvPr/>
        </p:nvSpPr>
        <p:spPr bwMode="auto">
          <a:xfrm>
            <a:off x="1157288" y="5284788"/>
            <a:ext cx="1500187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002BB6"/>
                </a:solidFill>
              </a:rPr>
              <a:t>1. Goals</a:t>
            </a:r>
            <a:br>
              <a:rPr lang="en-US" sz="1400">
                <a:solidFill>
                  <a:srgbClr val="002BB6"/>
                </a:solidFill>
              </a:rPr>
            </a:br>
            <a:r>
              <a:rPr lang="en-US" sz="1400">
                <a:solidFill>
                  <a:srgbClr val="002BB6"/>
                </a:solidFill>
              </a:rPr>
              <a:t>2. Specifications</a:t>
            </a:r>
            <a:br>
              <a:rPr lang="en-US" sz="1400">
                <a:solidFill>
                  <a:srgbClr val="002BB6"/>
                </a:solidFill>
              </a:rPr>
            </a:br>
            <a:r>
              <a:rPr lang="en-US" sz="1400">
                <a:solidFill>
                  <a:srgbClr val="002BB6"/>
                </a:solidFill>
              </a:rPr>
              <a:t>3. Tasks</a:t>
            </a:r>
            <a:br>
              <a:rPr lang="en-US" sz="1400">
                <a:solidFill>
                  <a:srgbClr val="002BB6"/>
                </a:solidFill>
              </a:rPr>
            </a:br>
            <a:r>
              <a:rPr lang="en-US" sz="1400">
                <a:solidFill>
                  <a:srgbClr val="002BB6"/>
                </a:solidFill>
              </a:rPr>
              <a:t>4. Responsibilities</a:t>
            </a:r>
            <a:br>
              <a:rPr lang="en-US" sz="1400">
                <a:solidFill>
                  <a:srgbClr val="002BB6"/>
                </a:solidFill>
              </a:rPr>
            </a:br>
            <a:r>
              <a:rPr lang="en-US" sz="1400">
                <a:solidFill>
                  <a:srgbClr val="002BB6"/>
                </a:solidFill>
              </a:rPr>
              <a:t>5. Teams</a:t>
            </a:r>
          </a:p>
        </p:txBody>
      </p:sp>
      <p:sp>
        <p:nvSpPr>
          <p:cNvPr id="19473" name="Text Box 20"/>
          <p:cNvSpPr txBox="1">
            <a:spLocks noChangeArrowheads="1"/>
          </p:cNvSpPr>
          <p:nvPr/>
        </p:nvSpPr>
        <p:spPr bwMode="auto">
          <a:xfrm>
            <a:off x="2667000" y="2819400"/>
            <a:ext cx="1095375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002BB6"/>
                </a:solidFill>
              </a:rPr>
              <a:t>1. Schedules</a:t>
            </a:r>
            <a:br>
              <a:rPr lang="en-US" sz="1400">
                <a:solidFill>
                  <a:srgbClr val="002BB6"/>
                </a:solidFill>
              </a:rPr>
            </a:br>
            <a:r>
              <a:rPr lang="en-US" sz="1400">
                <a:solidFill>
                  <a:srgbClr val="002BB6"/>
                </a:solidFill>
              </a:rPr>
              <a:t>2. Budgets</a:t>
            </a:r>
            <a:br>
              <a:rPr lang="en-US" sz="1400">
                <a:solidFill>
                  <a:srgbClr val="002BB6"/>
                </a:solidFill>
              </a:rPr>
            </a:br>
            <a:r>
              <a:rPr lang="en-US" sz="1400">
                <a:solidFill>
                  <a:srgbClr val="002BB6"/>
                </a:solidFill>
              </a:rPr>
              <a:t>3. Resources</a:t>
            </a:r>
            <a:br>
              <a:rPr lang="en-US" sz="1400">
                <a:solidFill>
                  <a:srgbClr val="002BB6"/>
                </a:solidFill>
              </a:rPr>
            </a:br>
            <a:r>
              <a:rPr lang="en-US" sz="1400">
                <a:solidFill>
                  <a:srgbClr val="002BB6"/>
                </a:solidFill>
              </a:rPr>
              <a:t>4. Risks</a:t>
            </a:r>
            <a:br>
              <a:rPr lang="en-US" sz="1400">
                <a:solidFill>
                  <a:srgbClr val="002BB6"/>
                </a:solidFill>
              </a:rPr>
            </a:br>
            <a:r>
              <a:rPr lang="en-US" sz="1400">
                <a:solidFill>
                  <a:srgbClr val="002BB6"/>
                </a:solidFill>
              </a:rPr>
              <a:t>5. Staffing</a:t>
            </a:r>
            <a:endParaRPr lang="en-US" sz="1200">
              <a:solidFill>
                <a:srgbClr val="002BB6"/>
              </a:solidFill>
            </a:endParaRPr>
          </a:p>
        </p:txBody>
      </p:sp>
      <p:sp>
        <p:nvSpPr>
          <p:cNvPr id="19474" name="Text Box 21"/>
          <p:cNvSpPr txBox="1">
            <a:spLocks noChangeArrowheads="1"/>
          </p:cNvSpPr>
          <p:nvPr/>
        </p:nvSpPr>
        <p:spPr bwMode="auto">
          <a:xfrm>
            <a:off x="4267200" y="5284788"/>
            <a:ext cx="1335088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002BB6"/>
                </a:solidFill>
              </a:rPr>
              <a:t>1. Status reports</a:t>
            </a:r>
            <a:br>
              <a:rPr lang="en-US" sz="1400">
                <a:solidFill>
                  <a:srgbClr val="002BB6"/>
                </a:solidFill>
              </a:rPr>
            </a:br>
            <a:r>
              <a:rPr lang="en-US" sz="1400">
                <a:solidFill>
                  <a:srgbClr val="002BB6"/>
                </a:solidFill>
              </a:rPr>
              <a:t>2. Changes</a:t>
            </a:r>
            <a:br>
              <a:rPr lang="en-US" sz="1400">
                <a:solidFill>
                  <a:srgbClr val="002BB6"/>
                </a:solidFill>
              </a:rPr>
            </a:br>
            <a:r>
              <a:rPr lang="en-US" sz="1400">
                <a:solidFill>
                  <a:srgbClr val="002BB6"/>
                </a:solidFill>
              </a:rPr>
              <a:t>3. Quality</a:t>
            </a:r>
            <a:br>
              <a:rPr lang="en-US" sz="1400">
                <a:solidFill>
                  <a:srgbClr val="002BB6"/>
                </a:solidFill>
              </a:rPr>
            </a:br>
            <a:r>
              <a:rPr lang="en-US" sz="1400">
                <a:solidFill>
                  <a:srgbClr val="002BB6"/>
                </a:solidFill>
              </a:rPr>
              <a:t>4. Forecasts</a:t>
            </a:r>
            <a:endParaRPr lang="en-US" sz="1200">
              <a:solidFill>
                <a:srgbClr val="002BB6"/>
              </a:solidFill>
            </a:endParaRPr>
          </a:p>
        </p:txBody>
      </p:sp>
      <p:sp>
        <p:nvSpPr>
          <p:cNvPr id="19475" name="Text Box 22"/>
          <p:cNvSpPr txBox="1">
            <a:spLocks noChangeArrowheads="1"/>
          </p:cNvSpPr>
          <p:nvPr/>
        </p:nvSpPr>
        <p:spPr bwMode="auto">
          <a:xfrm>
            <a:off x="6553200" y="2819400"/>
            <a:ext cx="1779588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002BB6"/>
                </a:solidFill>
              </a:rPr>
              <a:t>1. Train customer</a:t>
            </a:r>
            <a:br>
              <a:rPr lang="en-US" sz="1400">
                <a:solidFill>
                  <a:srgbClr val="002BB6"/>
                </a:solidFill>
              </a:rPr>
            </a:br>
            <a:r>
              <a:rPr lang="en-US" sz="1400">
                <a:solidFill>
                  <a:srgbClr val="002BB6"/>
                </a:solidFill>
              </a:rPr>
              <a:t>2. Transfer documents</a:t>
            </a:r>
            <a:br>
              <a:rPr lang="en-US" sz="1400">
                <a:solidFill>
                  <a:srgbClr val="002BB6"/>
                </a:solidFill>
              </a:rPr>
            </a:br>
            <a:r>
              <a:rPr lang="en-US" sz="1400">
                <a:solidFill>
                  <a:srgbClr val="002BB6"/>
                </a:solidFill>
              </a:rPr>
              <a:t>3. Release resources</a:t>
            </a:r>
            <a:br>
              <a:rPr lang="en-US" sz="1400">
                <a:solidFill>
                  <a:srgbClr val="002BB6"/>
                </a:solidFill>
              </a:rPr>
            </a:br>
            <a:r>
              <a:rPr lang="en-US" sz="1400">
                <a:solidFill>
                  <a:srgbClr val="002BB6"/>
                </a:solidFill>
              </a:rPr>
              <a:t>4. Reassign staff</a:t>
            </a:r>
            <a:br>
              <a:rPr lang="en-US" sz="1400">
                <a:solidFill>
                  <a:srgbClr val="002BB6"/>
                </a:solidFill>
              </a:rPr>
            </a:br>
            <a:r>
              <a:rPr lang="en-US" sz="1400">
                <a:solidFill>
                  <a:srgbClr val="002BB6"/>
                </a:solidFill>
              </a:rPr>
              <a:t>5. Lessons learned</a:t>
            </a:r>
            <a:endParaRPr lang="en-US" sz="1200">
              <a:solidFill>
                <a:srgbClr val="002BB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M">
  <a:themeElements>
    <a:clrScheme name="P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M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scene3d>
          <a:camera prst="legacyObliqueTopLeft"/>
          <a:lightRig rig="legacyFlat3" dir="t"/>
        </a:scene3d>
        <a:sp3d extrusionH="430200" prstMaterial="legacyMatte">
          <a:bevelT w="13500" h="13500" prst="angle"/>
          <a:bevelB w="13500" h="13500" prst="angle"/>
          <a:extrusionClr>
            <a:schemeClr val="tx1"/>
          </a:extrusionClr>
        </a:sp3d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scene3d>
          <a:camera prst="legacyObliqueTopLeft"/>
          <a:lightRig rig="legacyFlat3" dir="t"/>
        </a:scene3d>
        <a:sp3d extrusionH="430200" prstMaterial="legacyMatte">
          <a:bevelT w="13500" h="13500" prst="angle"/>
          <a:bevelB w="13500" h="13500" prst="angle"/>
          <a:extrusionClr>
            <a:schemeClr val="tx1"/>
          </a:extrusionClr>
        </a:sp3d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M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M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M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Office\Templates\Class\PM.pot</Template>
  <TotalTime>1079</TotalTime>
  <Words>1028</Words>
  <Application>Microsoft Office PowerPoint</Application>
  <PresentationFormat>On-screen Show (4:3)</PresentationFormat>
  <Paragraphs>237</Paragraphs>
  <Slides>35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PM</vt:lpstr>
      <vt:lpstr>Visio</vt:lpstr>
      <vt:lpstr>VISIO</vt:lpstr>
      <vt:lpstr>Worksheet</vt:lpstr>
      <vt:lpstr>Slide 1</vt:lpstr>
      <vt:lpstr>Slide 2</vt:lpstr>
      <vt:lpstr>Slide 3</vt:lpstr>
      <vt:lpstr>When we do project management….</vt:lpstr>
      <vt:lpstr>Terminology</vt:lpstr>
      <vt:lpstr>Project Management consists of five phases as per PMBOK</vt:lpstr>
      <vt:lpstr>Each of them has the following objective…</vt:lpstr>
      <vt:lpstr>And each phase has the following tasks…</vt:lpstr>
      <vt:lpstr>The Project Life Cycle</vt:lpstr>
      <vt:lpstr>As Against the SDLC</vt:lpstr>
      <vt:lpstr>As against the relative effort </vt:lpstr>
      <vt:lpstr>PM Framework of CEVA Logistics (Supply Chain Company)</vt:lpstr>
      <vt:lpstr>PM Framework of Sentinel (IT Development)</vt:lpstr>
      <vt:lpstr>Holcim’s Project Management Approach</vt:lpstr>
      <vt:lpstr>Phase 1: Project Initiation &amp; Definition…</vt:lpstr>
      <vt:lpstr>Phases</vt:lpstr>
      <vt:lpstr>What is Project Initiation and Definition? </vt:lpstr>
      <vt:lpstr>Process</vt:lpstr>
      <vt:lpstr>At this phase, the following components are identified…</vt:lpstr>
      <vt:lpstr>Project Charter</vt:lpstr>
      <vt:lpstr>Project vs. Product Scope</vt:lpstr>
      <vt:lpstr>Project Scope Checklist</vt:lpstr>
      <vt:lpstr>Project Scope Checklist</vt:lpstr>
      <vt:lpstr>A Word on: Measures of Success</vt:lpstr>
      <vt:lpstr>A Word on: Measures of Success</vt:lpstr>
      <vt:lpstr>Other Components</vt:lpstr>
      <vt:lpstr>Project Priorities</vt:lpstr>
      <vt:lpstr>Organizational Structure Influences on PM</vt:lpstr>
      <vt:lpstr>Some Sample Project Organizations</vt:lpstr>
      <vt:lpstr>Different PM Organizational Structures </vt:lpstr>
      <vt:lpstr>Different PM Organizational Structures</vt:lpstr>
      <vt:lpstr>Different PM Organizational Matrix</vt:lpstr>
      <vt:lpstr>Slide 33</vt:lpstr>
      <vt:lpstr>The Stakeholders</vt:lpstr>
      <vt:lpstr>The Sponsor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Responsibility Matrix for a Market Research Project</dc:title>
  <dc:creator>Bong</dc:creator>
  <cp:lastModifiedBy>Bong</cp:lastModifiedBy>
  <cp:revision>18</cp:revision>
  <dcterms:created xsi:type="dcterms:W3CDTF">1996-09-30T18:28:10Z</dcterms:created>
  <dcterms:modified xsi:type="dcterms:W3CDTF">2013-08-13T07:17:13Z</dcterms:modified>
</cp:coreProperties>
</file>